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70" r:id="rId3"/>
    <p:sldId id="271" r:id="rId4"/>
    <p:sldId id="281" r:id="rId5"/>
    <p:sldId id="274" r:id="rId6"/>
    <p:sldId id="275" r:id="rId7"/>
    <p:sldId id="276" r:id="rId8"/>
    <p:sldId id="259" r:id="rId9"/>
    <p:sldId id="257" r:id="rId10"/>
    <p:sldId id="260" r:id="rId11"/>
    <p:sldId id="261" r:id="rId12"/>
    <p:sldId id="277" r:id="rId13"/>
    <p:sldId id="278" r:id="rId14"/>
    <p:sldId id="280" r:id="rId15"/>
  </p:sldIdLst>
  <p:sldSz cx="9144000" cy="6858000" type="screen4x3"/>
  <p:notesSz cx="6797675"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4CD50205-3393-4599-8BDD-76D04B76F3D4}" type="datetimeFigureOut">
              <a:rPr lang="el-GR" smtClean="0"/>
              <a:pPr/>
              <a:t>2/1/2017</a:t>
            </a:fld>
            <a:endParaRPr lang="el-GR"/>
          </a:p>
        </p:txBody>
      </p:sp>
      <p:sp>
        <p:nvSpPr>
          <p:cNvPr id="4" name="3 - Θέση εικόνας διαφάνειας"/>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2C9DDDB-DFD1-4F2A-A10F-37EBBD007EAE}" type="slidenum">
              <a:rPr lang="el-GR" smtClean="0"/>
              <a:pPr/>
              <a:t>‹#›</a:t>
            </a:fld>
            <a:endParaRPr lang="el-GR"/>
          </a:p>
        </p:txBody>
      </p:sp>
    </p:spTree>
    <p:extLst>
      <p:ext uri="{BB962C8B-B14F-4D97-AF65-F5344CB8AC3E}">
        <p14:creationId xmlns:p14="http://schemas.microsoft.com/office/powerpoint/2010/main" val="4073643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3BA04B2C-7C6A-4446-B0D5-DF108524E6B1}"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635356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3BA04B2C-7C6A-4446-B0D5-DF108524E6B1}" type="slidenum">
              <a:rPr lang="el-GR" smtClean="0">
                <a:solidFill>
                  <a:prstClr val="black"/>
                </a:solidFill>
              </a:rPr>
              <a:pPr/>
              <a:t>12</a:t>
            </a:fld>
            <a:endParaRPr lang="el-GR">
              <a:solidFill>
                <a:prstClr val="black"/>
              </a:solidFill>
            </a:endParaRPr>
          </a:p>
        </p:txBody>
      </p:sp>
    </p:spTree>
    <p:extLst>
      <p:ext uri="{BB962C8B-B14F-4D97-AF65-F5344CB8AC3E}">
        <p14:creationId xmlns:p14="http://schemas.microsoft.com/office/powerpoint/2010/main" val="1261117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3BA04B2C-7C6A-4446-B0D5-DF108524E6B1}" type="slidenum">
              <a:rPr lang="el-GR" smtClean="0">
                <a:solidFill>
                  <a:prstClr val="black"/>
                </a:solidFill>
              </a:rPr>
              <a:pPr/>
              <a:t>13</a:t>
            </a:fld>
            <a:endParaRPr lang="el-GR">
              <a:solidFill>
                <a:prstClr val="black"/>
              </a:solidFill>
            </a:endParaRPr>
          </a:p>
        </p:txBody>
      </p:sp>
    </p:spTree>
    <p:extLst>
      <p:ext uri="{BB962C8B-B14F-4D97-AF65-F5344CB8AC3E}">
        <p14:creationId xmlns:p14="http://schemas.microsoft.com/office/powerpoint/2010/main" val="3002829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6019"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F8B005AD-854B-486D-9C72-F4F8D2531D1A}" type="slidenum">
              <a:rPr lang="el-GR" smtClean="0"/>
              <a:pPr>
                <a:defRPr/>
              </a:pPr>
              <a:t>14</a:t>
            </a:fld>
            <a:endParaRPr lang="el-GR"/>
          </a:p>
        </p:txBody>
      </p:sp>
    </p:spTree>
    <p:extLst>
      <p:ext uri="{BB962C8B-B14F-4D97-AF65-F5344CB8AC3E}">
        <p14:creationId xmlns:p14="http://schemas.microsoft.com/office/powerpoint/2010/main" val="2146406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3BA04B2C-7C6A-4446-B0D5-DF108524E6B1}" type="slidenum">
              <a:rPr lang="el-GR" smtClean="0">
                <a:solidFill>
                  <a:prstClr val="black"/>
                </a:solidFill>
              </a:rPr>
              <a:pPr/>
              <a:t>3</a:t>
            </a:fld>
            <a:endParaRPr lang="el-GR">
              <a:solidFill>
                <a:prstClr val="black"/>
              </a:solidFill>
            </a:endParaRPr>
          </a:p>
        </p:txBody>
      </p:sp>
    </p:spTree>
    <p:extLst>
      <p:ext uri="{BB962C8B-B14F-4D97-AF65-F5344CB8AC3E}">
        <p14:creationId xmlns:p14="http://schemas.microsoft.com/office/powerpoint/2010/main" val="1404136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3BA04B2C-7C6A-4446-B0D5-DF108524E6B1}" type="slidenum">
              <a:rPr lang="el-GR" smtClean="0">
                <a:solidFill>
                  <a:prstClr val="black"/>
                </a:solidFill>
              </a:rPr>
              <a:pPr/>
              <a:t>5</a:t>
            </a:fld>
            <a:endParaRPr lang="el-GR">
              <a:solidFill>
                <a:prstClr val="black"/>
              </a:solidFill>
            </a:endParaRPr>
          </a:p>
        </p:txBody>
      </p:sp>
    </p:spTree>
    <p:extLst>
      <p:ext uri="{BB962C8B-B14F-4D97-AF65-F5344CB8AC3E}">
        <p14:creationId xmlns:p14="http://schemas.microsoft.com/office/powerpoint/2010/main" val="841103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3BA04B2C-7C6A-4446-B0D5-DF108524E6B1}" type="slidenum">
              <a:rPr lang="el-GR" smtClean="0">
                <a:solidFill>
                  <a:prstClr val="black"/>
                </a:solidFill>
              </a:rPr>
              <a:pPr/>
              <a:t>6</a:t>
            </a:fld>
            <a:endParaRPr lang="el-GR">
              <a:solidFill>
                <a:prstClr val="black"/>
              </a:solidFill>
            </a:endParaRPr>
          </a:p>
        </p:txBody>
      </p:sp>
    </p:spTree>
    <p:extLst>
      <p:ext uri="{BB962C8B-B14F-4D97-AF65-F5344CB8AC3E}">
        <p14:creationId xmlns:p14="http://schemas.microsoft.com/office/powerpoint/2010/main" val="1969948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3BA04B2C-7C6A-4446-B0D5-DF108524E6B1}" type="slidenum">
              <a:rPr lang="el-GR" smtClean="0">
                <a:solidFill>
                  <a:prstClr val="black"/>
                </a:solidFill>
              </a:rPr>
              <a:pPr/>
              <a:t>7</a:t>
            </a:fld>
            <a:endParaRPr lang="el-GR">
              <a:solidFill>
                <a:prstClr val="black"/>
              </a:solidFill>
            </a:endParaRPr>
          </a:p>
        </p:txBody>
      </p:sp>
    </p:spTree>
    <p:extLst>
      <p:ext uri="{BB962C8B-B14F-4D97-AF65-F5344CB8AC3E}">
        <p14:creationId xmlns:p14="http://schemas.microsoft.com/office/powerpoint/2010/main" val="998927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3BA04B2C-7C6A-4446-B0D5-DF108524E6B1}" type="slidenum">
              <a:rPr lang="el-GR" smtClean="0">
                <a:solidFill>
                  <a:prstClr val="black"/>
                </a:solidFill>
              </a:rPr>
              <a:pPr/>
              <a:t>8</a:t>
            </a:fld>
            <a:endParaRPr lang="el-GR">
              <a:solidFill>
                <a:prstClr val="black"/>
              </a:solidFill>
            </a:endParaRPr>
          </a:p>
        </p:txBody>
      </p:sp>
    </p:spTree>
    <p:extLst>
      <p:ext uri="{BB962C8B-B14F-4D97-AF65-F5344CB8AC3E}">
        <p14:creationId xmlns:p14="http://schemas.microsoft.com/office/powerpoint/2010/main" val="3558568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3BA04B2C-7C6A-4446-B0D5-DF108524E6B1}" type="slidenum">
              <a:rPr lang="el-GR" smtClean="0">
                <a:solidFill>
                  <a:prstClr val="black"/>
                </a:solidFill>
              </a:rPr>
              <a:pPr/>
              <a:t>9</a:t>
            </a:fld>
            <a:endParaRPr lang="el-GR">
              <a:solidFill>
                <a:prstClr val="black"/>
              </a:solidFill>
            </a:endParaRPr>
          </a:p>
        </p:txBody>
      </p:sp>
    </p:spTree>
    <p:extLst>
      <p:ext uri="{BB962C8B-B14F-4D97-AF65-F5344CB8AC3E}">
        <p14:creationId xmlns:p14="http://schemas.microsoft.com/office/powerpoint/2010/main" val="240410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3BA04B2C-7C6A-4446-B0D5-DF108524E6B1}" type="slidenum">
              <a:rPr lang="el-GR" smtClean="0">
                <a:solidFill>
                  <a:prstClr val="black"/>
                </a:solidFill>
              </a:rPr>
              <a:pPr/>
              <a:t>10</a:t>
            </a:fld>
            <a:endParaRPr lang="el-GR">
              <a:solidFill>
                <a:prstClr val="black"/>
              </a:solidFill>
            </a:endParaRPr>
          </a:p>
        </p:txBody>
      </p:sp>
    </p:spTree>
    <p:extLst>
      <p:ext uri="{BB962C8B-B14F-4D97-AF65-F5344CB8AC3E}">
        <p14:creationId xmlns:p14="http://schemas.microsoft.com/office/powerpoint/2010/main" val="4204821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3BA04B2C-7C6A-4446-B0D5-DF108524E6B1}" type="slidenum">
              <a:rPr lang="el-GR" smtClean="0">
                <a:solidFill>
                  <a:prstClr val="black"/>
                </a:solidFill>
              </a:rPr>
              <a:pPr/>
              <a:t>11</a:t>
            </a:fld>
            <a:endParaRPr lang="el-GR">
              <a:solidFill>
                <a:prstClr val="black"/>
              </a:solidFill>
            </a:endParaRPr>
          </a:p>
        </p:txBody>
      </p:sp>
    </p:spTree>
    <p:extLst>
      <p:ext uri="{BB962C8B-B14F-4D97-AF65-F5344CB8AC3E}">
        <p14:creationId xmlns:p14="http://schemas.microsoft.com/office/powerpoint/2010/main" val="2891252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srv1\Users\spring07\Desktop\E2 AROMA\ONE HYDE PARK\PHOTOS\arc1.jpg"/>
          <p:cNvPicPr>
            <a:picLocks noChangeAspect="1" noChangeArrowheads="1"/>
          </p:cNvPicPr>
          <p:nvPr/>
        </p:nvPicPr>
        <p:blipFill>
          <a:blip r:embed="rId2" cstate="print">
            <a:duotone>
              <a:schemeClr val="accent5">
                <a:shade val="45000"/>
                <a:satMod val="135000"/>
              </a:schemeClr>
              <a:prstClr val="white"/>
            </a:duotone>
          </a:blip>
          <a:srcRect t="34375" b="33333"/>
          <a:stretch>
            <a:fillRect/>
          </a:stretch>
        </p:blipFill>
        <p:spPr bwMode="auto">
          <a:xfrm>
            <a:off x="0" y="2357430"/>
            <a:ext cx="9144000" cy="2214578"/>
          </a:xfrm>
          <a:prstGeom prst="rect">
            <a:avLst/>
          </a:prstGeom>
          <a:noFill/>
        </p:spPr>
      </p:pic>
      <p:sp>
        <p:nvSpPr>
          <p:cNvPr id="6" name="Rectangle 8"/>
          <p:cNvSpPr>
            <a:spLocks noChangeArrowheads="1"/>
          </p:cNvSpPr>
          <p:nvPr/>
        </p:nvSpPr>
        <p:spPr bwMode="auto">
          <a:xfrm>
            <a:off x="4191000" y="2362200"/>
            <a:ext cx="4953000" cy="762000"/>
          </a:xfrm>
          <a:prstGeom prst="rect">
            <a:avLst/>
          </a:prstGeom>
          <a:solidFill>
            <a:schemeClr val="tx1"/>
          </a:solidFill>
          <a:ln w="9525">
            <a:solidFill>
              <a:schemeClr val="tx1"/>
            </a:solidFill>
            <a:miter lim="800000"/>
            <a:headEnd/>
            <a:tailEnd/>
          </a:ln>
        </p:spPr>
        <p:txBody>
          <a:bodyPr wrap="none" anchor="ctr"/>
          <a:lstStyle/>
          <a:p>
            <a:r>
              <a:rPr lang="en-US" dirty="0" smtClean="0">
                <a:latin typeface="Corbel" pitchFamily="34" charset="0"/>
              </a:rPr>
              <a:t>F</a:t>
            </a:r>
            <a:endParaRPr lang="el-GR" dirty="0">
              <a:latin typeface="Corbel" pitchFamily="34" charset="0"/>
            </a:endParaRPr>
          </a:p>
        </p:txBody>
      </p:sp>
      <p:sp>
        <p:nvSpPr>
          <p:cNvPr id="10" name="Title 1"/>
          <p:cNvSpPr txBox="1">
            <a:spLocks/>
          </p:cNvSpPr>
          <p:nvPr/>
        </p:nvSpPr>
        <p:spPr bwMode="auto">
          <a:xfrm>
            <a:off x="4429124" y="2428868"/>
            <a:ext cx="4714876" cy="609600"/>
          </a:xfrm>
          <a:prstGeom prst="rect">
            <a:avLst/>
          </a:prstGeom>
          <a:noFill/>
          <a:ln w="9525">
            <a:noFill/>
            <a:miter lim="800000"/>
            <a:headEnd/>
            <a:tailEnd/>
          </a:ln>
        </p:spPr>
        <p:txBody>
          <a:bodyPr/>
          <a:lstStyle/>
          <a:p>
            <a:pPr algn="r"/>
            <a:r>
              <a:rPr lang="en-US" sz="2000" dirty="0" smtClean="0">
                <a:solidFill>
                  <a:schemeClr val="bg1"/>
                </a:solidFill>
                <a:latin typeface="Corbel" pitchFamily="34" charset="0"/>
              </a:rPr>
              <a:t>Aero Diffusion </a:t>
            </a:r>
          </a:p>
          <a:p>
            <a:pPr algn="r"/>
            <a:r>
              <a:rPr lang="en-US" sz="2000" dirty="0" smtClean="0">
                <a:solidFill>
                  <a:schemeClr val="bg1"/>
                </a:solidFill>
                <a:latin typeface="Corbel" pitchFamily="34" charset="0"/>
              </a:rPr>
              <a:t>Technical Specifications</a:t>
            </a:r>
            <a:endParaRPr lang="en-US" sz="2000" dirty="0">
              <a:solidFill>
                <a:schemeClr val="bg1"/>
              </a:solidFill>
              <a:latin typeface="Corbel" pitchFamily="34" charset="0"/>
            </a:endParaRPr>
          </a:p>
        </p:txBody>
      </p:sp>
      <p:pic>
        <p:nvPicPr>
          <p:cNvPr id="9" name="Picture 2" descr="C:\FRANCHISE\MARKETING &amp; MORE\LOGO SPRINGAIR\NEW\SPRING AIR LOGO NEO.jpg"/>
          <p:cNvPicPr>
            <a:picLocks noChangeAspect="1" noChangeArrowheads="1"/>
          </p:cNvPicPr>
          <p:nvPr/>
        </p:nvPicPr>
        <p:blipFill>
          <a:blip r:embed="rId3" cstate="print"/>
          <a:srcRect/>
          <a:stretch>
            <a:fillRect/>
          </a:stretch>
        </p:blipFill>
        <p:spPr bwMode="auto">
          <a:xfrm>
            <a:off x="7007925" y="500042"/>
            <a:ext cx="2136075" cy="1600204"/>
          </a:xfrm>
          <a:prstGeom prst="rect">
            <a:avLst/>
          </a:prstGeom>
          <a:noFill/>
        </p:spPr>
      </p:pic>
      <p:sp>
        <p:nvSpPr>
          <p:cNvPr id="7" name="Title 1"/>
          <p:cNvSpPr txBox="1">
            <a:spLocks/>
          </p:cNvSpPr>
          <p:nvPr/>
        </p:nvSpPr>
        <p:spPr bwMode="auto">
          <a:xfrm>
            <a:off x="5029200" y="5214950"/>
            <a:ext cx="4114800" cy="609600"/>
          </a:xfrm>
          <a:prstGeom prst="rect">
            <a:avLst/>
          </a:prstGeom>
          <a:noFill/>
          <a:ln w="9525">
            <a:noFill/>
            <a:miter lim="800000"/>
            <a:headEnd/>
            <a:tailEnd/>
          </a:ln>
        </p:spPr>
        <p:txBody>
          <a:bodyPr/>
          <a:lstStyle/>
          <a:p>
            <a:pPr algn="r"/>
            <a:r>
              <a:rPr lang="en-US" sz="2400" dirty="0" err="1" smtClean="0">
                <a:latin typeface="Corbel" pitchFamily="34" charset="0"/>
              </a:rPr>
              <a:t>IconoScent</a:t>
            </a:r>
            <a:r>
              <a:rPr lang="en-US" sz="2400" dirty="0" smtClean="0">
                <a:latin typeface="Corbel" pitchFamily="34" charset="0"/>
              </a:rPr>
              <a:t>®</a:t>
            </a:r>
            <a:endParaRPr lang="en-US" sz="2400" dirty="0">
              <a:latin typeface="Corbel" pitchFamily="34" charset="0"/>
            </a:endParaRPr>
          </a:p>
        </p:txBody>
      </p:sp>
      <p:pic>
        <p:nvPicPr>
          <p:cNvPr id="12" name="Picture 3" descr="\\srv1\Users\spring07\Desktop\IMG_3665.JPG"/>
          <p:cNvPicPr>
            <a:picLocks noChangeAspect="1" noChangeArrowheads="1"/>
          </p:cNvPicPr>
          <p:nvPr/>
        </p:nvPicPr>
        <p:blipFill>
          <a:blip r:embed="rId4" cstate="print"/>
          <a:srcRect b="27480"/>
          <a:stretch>
            <a:fillRect/>
          </a:stretch>
        </p:blipFill>
        <p:spPr bwMode="auto">
          <a:xfrm>
            <a:off x="571472" y="1857364"/>
            <a:ext cx="2819400" cy="3071834"/>
          </a:xfrm>
          <a:prstGeom prst="rect">
            <a:avLst/>
          </a:prstGeom>
          <a:noFill/>
          <a:effectLst>
            <a:glow rad="228600">
              <a:schemeClr val="accent1">
                <a:satMod val="175000"/>
                <a:alpha val="40000"/>
              </a:schemeClr>
            </a:glow>
          </a:effectLst>
          <a:scene3d>
            <a:camera prst="orthographicFront"/>
            <a:lightRig rig="threePt" dir="t"/>
          </a:scene3d>
          <a:sp3d>
            <a:bevelT/>
          </a:sp3d>
        </p:spPr>
      </p:pic>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rv1\Users\spring07\Desktop\E2 AROMA\ONE HYDE PARK\PHOTOS\arc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Title 1"/>
          <p:cNvSpPr txBox="1">
            <a:spLocks/>
          </p:cNvSpPr>
          <p:nvPr/>
        </p:nvSpPr>
        <p:spPr>
          <a:xfrm>
            <a:off x="609600" y="685800"/>
            <a:ext cx="4724400" cy="609600"/>
          </a:xfrm>
          <a:prstGeom prst="rect">
            <a:avLst/>
          </a:prstGeom>
        </p:spPr>
        <p:txBody>
          <a:bodyPr vert="horz" lIns="91440" tIns="45720" rIns="91440" bIns="45720" rtlCol="0" anchor="ctr">
            <a:noAutofit/>
          </a:bodyPr>
          <a:lstStyle/>
          <a:p>
            <a:pPr>
              <a:spcBef>
                <a:spcPct val="0"/>
              </a:spcBef>
              <a:defRPr/>
            </a:pPr>
            <a:r>
              <a:rPr lang="en-US" kern="0" dirty="0" smtClean="0">
                <a:solidFill>
                  <a:schemeClr val="bg1"/>
                </a:solidFill>
                <a:latin typeface="Century Gothic" pitchFamily="34" charset="0"/>
              </a:rPr>
              <a:t> </a:t>
            </a:r>
          </a:p>
        </p:txBody>
      </p:sp>
      <p:sp>
        <p:nvSpPr>
          <p:cNvPr id="25" name="Title 1"/>
          <p:cNvSpPr txBox="1">
            <a:spLocks/>
          </p:cNvSpPr>
          <p:nvPr/>
        </p:nvSpPr>
        <p:spPr>
          <a:xfrm>
            <a:off x="500034" y="2285992"/>
            <a:ext cx="8258204" cy="814382"/>
          </a:xfrm>
          <a:prstGeom prst="rect">
            <a:avLst/>
          </a:prstGeom>
        </p:spPr>
        <p:txBody>
          <a:bodyPr vert="horz" lIns="91440" tIns="45720" rIns="91440" bIns="45720" rtlCol="0" anchor="ctr">
            <a:noAutofit/>
          </a:bodyPr>
          <a:lstStyle/>
          <a:p>
            <a:pPr marL="342900" indent="-342900" algn="just">
              <a:buFontTx/>
              <a:buAutoNum type="arabicParenR"/>
            </a:pPr>
            <a:r>
              <a:rPr lang="en-US" sz="1600" dirty="0" smtClean="0">
                <a:solidFill>
                  <a:schemeClr val="bg1"/>
                </a:solidFill>
                <a:latin typeface="Corbel" pitchFamily="34" charset="0"/>
              </a:rPr>
              <a:t>We press </a:t>
            </a:r>
            <a:r>
              <a:rPr lang="en-US" sz="1600" b="1" dirty="0" smtClean="0">
                <a:solidFill>
                  <a:srgbClr val="0070C0"/>
                </a:solidFill>
                <a:latin typeface="Corbel" pitchFamily="34" charset="0"/>
              </a:rPr>
              <a:t>PR</a:t>
            </a:r>
            <a:r>
              <a:rPr lang="en-US" sz="1600" b="1" dirty="0" smtClean="0">
                <a:solidFill>
                  <a:schemeClr val="bg1"/>
                </a:solidFill>
                <a:latin typeface="Corbel" pitchFamily="34" charset="0"/>
              </a:rPr>
              <a:t> </a:t>
            </a:r>
            <a:r>
              <a:rPr lang="en-US" sz="1600" dirty="0" smtClean="0">
                <a:solidFill>
                  <a:schemeClr val="bg1"/>
                </a:solidFill>
                <a:latin typeface="Corbel" pitchFamily="34" charset="0"/>
              </a:rPr>
              <a:t>button for 3 seconds  and we have the days of the week on the screen. Using the </a:t>
            </a:r>
            <a:r>
              <a:rPr lang="en-US" sz="2800" dirty="0" smtClean="0">
                <a:solidFill>
                  <a:srgbClr val="0070C0"/>
                </a:solidFill>
                <a:latin typeface="Corbel" pitchFamily="34" charset="0"/>
              </a:rPr>
              <a:t>+</a:t>
            </a:r>
            <a:r>
              <a:rPr lang="en-US" sz="2800" dirty="0" smtClean="0">
                <a:solidFill>
                  <a:schemeClr val="bg1"/>
                </a:solidFill>
                <a:latin typeface="Corbel" pitchFamily="34" charset="0"/>
              </a:rPr>
              <a:t> </a:t>
            </a:r>
            <a:r>
              <a:rPr lang="en-US" sz="1600" dirty="0" smtClean="0">
                <a:solidFill>
                  <a:schemeClr val="bg1"/>
                </a:solidFill>
                <a:latin typeface="Corbel" pitchFamily="34" charset="0"/>
              </a:rPr>
              <a:t>button  we move the cursor among the days and with the                 button we underline the days that we want to function</a:t>
            </a:r>
          </a:p>
        </p:txBody>
      </p:sp>
      <p:sp>
        <p:nvSpPr>
          <p:cNvPr id="15"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9" name="Title 1"/>
          <p:cNvSpPr txBox="1">
            <a:spLocks/>
          </p:cNvSpPr>
          <p:nvPr/>
        </p:nvSpPr>
        <p:spPr>
          <a:xfrm>
            <a:off x="500034" y="1214422"/>
            <a:ext cx="8258204" cy="814382"/>
          </a:xfrm>
          <a:prstGeom prst="rect">
            <a:avLst/>
          </a:prstGeom>
        </p:spPr>
        <p:txBody>
          <a:bodyPr vert="horz" lIns="91440" tIns="45720" rIns="91440" bIns="45720" rtlCol="0" anchor="ctr">
            <a:noAutofit/>
          </a:bodyPr>
          <a:lstStyle/>
          <a:p>
            <a:pPr marL="342900" indent="-342900" algn="just"/>
            <a:r>
              <a:rPr lang="en-US" sz="1600" b="1" dirty="0" smtClean="0">
                <a:solidFill>
                  <a:schemeClr val="bg1"/>
                </a:solidFill>
                <a:latin typeface="Corbel" pitchFamily="34" charset="0"/>
              </a:rPr>
              <a:t>Daily customized programming</a:t>
            </a:r>
          </a:p>
        </p:txBody>
      </p:sp>
      <p:sp>
        <p:nvSpPr>
          <p:cNvPr id="11" name="Title 1"/>
          <p:cNvSpPr txBox="1">
            <a:spLocks/>
          </p:cNvSpPr>
          <p:nvPr/>
        </p:nvSpPr>
        <p:spPr>
          <a:xfrm>
            <a:off x="428596" y="3429000"/>
            <a:ext cx="8258204" cy="1000132"/>
          </a:xfrm>
          <a:prstGeom prst="rect">
            <a:avLst/>
          </a:prstGeom>
        </p:spPr>
        <p:txBody>
          <a:bodyPr vert="horz" lIns="91440" tIns="45720" rIns="91440" bIns="45720" rtlCol="0" anchor="ctr">
            <a:noAutofit/>
          </a:bodyPr>
          <a:lstStyle/>
          <a:p>
            <a:pPr marL="342900" indent="-342900" algn="just">
              <a:buAutoNum type="arabicParenR" startAt="2"/>
            </a:pPr>
            <a:r>
              <a:rPr lang="en-US" sz="1600" dirty="0" smtClean="0">
                <a:solidFill>
                  <a:schemeClr val="bg1"/>
                </a:solidFill>
                <a:latin typeface="Corbel" pitchFamily="34" charset="0"/>
              </a:rPr>
              <a:t>We press </a:t>
            </a:r>
            <a:r>
              <a:rPr lang="en-US" sz="1600" b="1" dirty="0" smtClean="0">
                <a:solidFill>
                  <a:srgbClr val="0070C0"/>
                </a:solidFill>
                <a:latin typeface="Corbel" pitchFamily="34" charset="0"/>
              </a:rPr>
              <a:t>SET</a:t>
            </a:r>
            <a:r>
              <a:rPr lang="en-US" sz="1600" dirty="0" smtClean="0">
                <a:solidFill>
                  <a:schemeClr val="bg1"/>
                </a:solidFill>
                <a:latin typeface="Corbel" pitchFamily="34" charset="0"/>
              </a:rPr>
              <a:t> and the indication is </a:t>
            </a:r>
            <a:r>
              <a:rPr lang="en-US" sz="1600" b="1" dirty="0" smtClean="0">
                <a:solidFill>
                  <a:schemeClr val="bg1"/>
                </a:solidFill>
                <a:latin typeface="Corbel" pitchFamily="34" charset="0"/>
              </a:rPr>
              <a:t>ON1</a:t>
            </a:r>
            <a:r>
              <a:rPr lang="en-US" sz="1600" dirty="0" smtClean="0">
                <a:solidFill>
                  <a:schemeClr val="bg1"/>
                </a:solidFill>
                <a:latin typeface="Corbel" pitchFamily="34" charset="0"/>
              </a:rPr>
              <a:t> for the chosen days from step 1. Using the </a:t>
            </a:r>
            <a:r>
              <a:rPr lang="en-US" sz="2800" dirty="0" smtClean="0">
                <a:solidFill>
                  <a:srgbClr val="0070C0"/>
                </a:solidFill>
                <a:latin typeface="Corbel" pitchFamily="34" charset="0"/>
              </a:rPr>
              <a:t>+</a:t>
            </a:r>
            <a:r>
              <a:rPr lang="en-US" sz="2800" dirty="0" smtClean="0">
                <a:solidFill>
                  <a:schemeClr val="bg1"/>
                </a:solidFill>
                <a:latin typeface="Corbel" pitchFamily="34" charset="0"/>
              </a:rPr>
              <a:t> </a:t>
            </a:r>
            <a:r>
              <a:rPr lang="en-US" sz="1600" dirty="0" smtClean="0">
                <a:solidFill>
                  <a:schemeClr val="bg1"/>
                </a:solidFill>
                <a:latin typeface="Corbel" pitchFamily="34" charset="0"/>
              </a:rPr>
              <a:t>button                                   we adjust the time in which we want the device to </a:t>
            </a:r>
            <a:r>
              <a:rPr lang="en-US" sz="1600" b="1" dirty="0" smtClean="0">
                <a:solidFill>
                  <a:schemeClr val="bg1"/>
                </a:solidFill>
                <a:latin typeface="Corbel" pitchFamily="34" charset="0"/>
              </a:rPr>
              <a:t>start operating </a:t>
            </a:r>
            <a:r>
              <a:rPr lang="en-US" sz="1600" dirty="0" smtClean="0">
                <a:solidFill>
                  <a:schemeClr val="bg1"/>
                </a:solidFill>
                <a:latin typeface="Corbel" pitchFamily="34" charset="0"/>
              </a:rPr>
              <a:t>and we press</a:t>
            </a:r>
          </a:p>
          <a:p>
            <a:pPr marL="342900" indent="-342900" algn="just"/>
            <a:r>
              <a:rPr lang="en-US" sz="1600" dirty="0" smtClean="0">
                <a:solidFill>
                  <a:schemeClr val="bg1"/>
                </a:solidFill>
                <a:latin typeface="Corbel" pitchFamily="34" charset="0"/>
              </a:rPr>
              <a:t>	Using the </a:t>
            </a:r>
            <a:r>
              <a:rPr lang="en-US" sz="2800" dirty="0" smtClean="0">
                <a:solidFill>
                  <a:srgbClr val="0070C0"/>
                </a:solidFill>
                <a:latin typeface="Corbel" pitchFamily="34" charset="0"/>
              </a:rPr>
              <a:t>+</a:t>
            </a:r>
            <a:r>
              <a:rPr lang="en-US" sz="2800" dirty="0" smtClean="0">
                <a:solidFill>
                  <a:schemeClr val="bg1"/>
                </a:solidFill>
                <a:latin typeface="Corbel" pitchFamily="34" charset="0"/>
              </a:rPr>
              <a:t> </a:t>
            </a:r>
            <a:r>
              <a:rPr lang="en-US" sz="1600" dirty="0" smtClean="0">
                <a:solidFill>
                  <a:schemeClr val="bg1"/>
                </a:solidFill>
                <a:latin typeface="Corbel" pitchFamily="34" charset="0"/>
              </a:rPr>
              <a:t>button we adjust the minutes of the starting  working hour of the device</a:t>
            </a:r>
          </a:p>
        </p:txBody>
      </p:sp>
      <p:pic>
        <p:nvPicPr>
          <p:cNvPr id="16" name="Picture 4" descr="C:\Documents and Settings\rouki\Επιφάνεια εργασίας\enter.jpg"/>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6858016" y="2571744"/>
            <a:ext cx="571504" cy="285752"/>
          </a:xfrm>
          <a:prstGeom prst="rect">
            <a:avLst/>
          </a:prstGeom>
          <a:noFill/>
          <a:scene3d>
            <a:camera prst="orthographicFront">
              <a:rot lat="0" lon="11099999" rev="0"/>
            </a:camera>
            <a:lightRig rig="threePt" dir="t"/>
          </a:scene3d>
        </p:spPr>
      </p:pic>
      <p:pic>
        <p:nvPicPr>
          <p:cNvPr id="17" name="Picture 4" descr="C:\Documents and Settings\rouki\Επιφάνεια εργασίας\enter.jpg"/>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7572396" y="3786190"/>
            <a:ext cx="571504" cy="285752"/>
          </a:xfrm>
          <a:prstGeom prst="rect">
            <a:avLst/>
          </a:prstGeom>
          <a:noFill/>
          <a:scene3d>
            <a:camera prst="orthographicFront">
              <a:rot lat="0" lon="11099999" rev="0"/>
            </a:camera>
            <a:lightRig rig="threePt" dir="t"/>
          </a:scene3d>
        </p:spPr>
      </p:pic>
      <p:sp>
        <p:nvSpPr>
          <p:cNvPr id="18" name="Title 1"/>
          <p:cNvSpPr txBox="1">
            <a:spLocks/>
          </p:cNvSpPr>
          <p:nvPr/>
        </p:nvSpPr>
        <p:spPr>
          <a:xfrm>
            <a:off x="428596" y="4643446"/>
            <a:ext cx="8258204" cy="100013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3)   We press </a:t>
            </a:r>
            <a:r>
              <a:rPr lang="en-US" sz="1600" b="1" dirty="0" smtClean="0">
                <a:solidFill>
                  <a:srgbClr val="0070C0"/>
                </a:solidFill>
                <a:latin typeface="Corbel" pitchFamily="34" charset="0"/>
              </a:rPr>
              <a:t>SET</a:t>
            </a:r>
            <a:r>
              <a:rPr lang="en-US" sz="1600" dirty="0" smtClean="0">
                <a:solidFill>
                  <a:srgbClr val="0070C0"/>
                </a:solidFill>
                <a:latin typeface="Corbel" pitchFamily="34" charset="0"/>
              </a:rPr>
              <a:t> </a:t>
            </a:r>
            <a:r>
              <a:rPr lang="en-US" sz="1600" dirty="0" smtClean="0">
                <a:solidFill>
                  <a:schemeClr val="bg1"/>
                </a:solidFill>
                <a:latin typeface="Corbel" pitchFamily="34" charset="0"/>
              </a:rPr>
              <a:t>and the indication is </a:t>
            </a:r>
            <a:r>
              <a:rPr lang="en-US" sz="1600" b="1" dirty="0" smtClean="0">
                <a:solidFill>
                  <a:schemeClr val="bg1"/>
                </a:solidFill>
                <a:latin typeface="Corbel" pitchFamily="34" charset="0"/>
              </a:rPr>
              <a:t>OFF1</a:t>
            </a:r>
            <a:r>
              <a:rPr lang="en-US" sz="1600" dirty="0" smtClean="0">
                <a:solidFill>
                  <a:schemeClr val="bg1"/>
                </a:solidFill>
                <a:latin typeface="Corbel" pitchFamily="34" charset="0"/>
              </a:rPr>
              <a:t> for the chosen days from step 1. Using the </a:t>
            </a:r>
            <a:r>
              <a:rPr lang="en-US" sz="2800" dirty="0" smtClean="0">
                <a:solidFill>
                  <a:srgbClr val="0070C0"/>
                </a:solidFill>
                <a:latin typeface="Corbel" pitchFamily="34" charset="0"/>
              </a:rPr>
              <a:t>+</a:t>
            </a:r>
            <a:r>
              <a:rPr lang="en-US" sz="2800" dirty="0" smtClean="0">
                <a:solidFill>
                  <a:schemeClr val="bg1"/>
                </a:solidFill>
                <a:latin typeface="Corbel" pitchFamily="34" charset="0"/>
              </a:rPr>
              <a:t> </a:t>
            </a:r>
            <a:r>
              <a:rPr lang="en-US" sz="1600" dirty="0" smtClean="0">
                <a:solidFill>
                  <a:schemeClr val="bg1"/>
                </a:solidFill>
                <a:latin typeface="Corbel" pitchFamily="34" charset="0"/>
              </a:rPr>
              <a:t>button                                   we adjust the time in which we want the device to </a:t>
            </a:r>
            <a:r>
              <a:rPr lang="en-US" sz="1600" b="1" dirty="0" smtClean="0">
                <a:solidFill>
                  <a:schemeClr val="bg1"/>
                </a:solidFill>
                <a:latin typeface="Corbel" pitchFamily="34" charset="0"/>
              </a:rPr>
              <a:t>stop operating </a:t>
            </a:r>
            <a:r>
              <a:rPr lang="en-US" sz="1600" dirty="0" smtClean="0">
                <a:solidFill>
                  <a:schemeClr val="bg1"/>
                </a:solidFill>
                <a:latin typeface="Corbel" pitchFamily="34" charset="0"/>
              </a:rPr>
              <a:t>and we press</a:t>
            </a:r>
          </a:p>
          <a:p>
            <a:pPr marL="342900" indent="-342900" algn="just"/>
            <a:r>
              <a:rPr lang="en-US" sz="1600" dirty="0" smtClean="0">
                <a:solidFill>
                  <a:schemeClr val="bg1"/>
                </a:solidFill>
                <a:latin typeface="Corbel" pitchFamily="34" charset="0"/>
              </a:rPr>
              <a:t>	Using the </a:t>
            </a:r>
            <a:r>
              <a:rPr lang="en-US" sz="2800" dirty="0" smtClean="0">
                <a:solidFill>
                  <a:srgbClr val="0070C0"/>
                </a:solidFill>
                <a:latin typeface="Corbel" pitchFamily="34" charset="0"/>
              </a:rPr>
              <a:t>+</a:t>
            </a:r>
            <a:r>
              <a:rPr lang="en-US" sz="2800" dirty="0" smtClean="0">
                <a:solidFill>
                  <a:schemeClr val="bg1"/>
                </a:solidFill>
                <a:latin typeface="Corbel" pitchFamily="34" charset="0"/>
              </a:rPr>
              <a:t> </a:t>
            </a:r>
            <a:r>
              <a:rPr lang="en-US" sz="1600" dirty="0" smtClean="0">
                <a:solidFill>
                  <a:schemeClr val="bg1"/>
                </a:solidFill>
                <a:latin typeface="Corbel" pitchFamily="34" charset="0"/>
              </a:rPr>
              <a:t>button we adjust the minutes of the ending working hour of the device</a:t>
            </a:r>
          </a:p>
        </p:txBody>
      </p:sp>
      <p:pic>
        <p:nvPicPr>
          <p:cNvPr id="21" name="Picture 4" descr="C:\Documents and Settings\rouki\Επιφάνεια εργασίας\enter.jpg"/>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7500958" y="5000636"/>
            <a:ext cx="571504" cy="285752"/>
          </a:xfrm>
          <a:prstGeom prst="rect">
            <a:avLst/>
          </a:prstGeom>
          <a:noFill/>
          <a:scene3d>
            <a:camera prst="orthographicFront">
              <a:rot lat="0" lon="11099999" rev="0"/>
            </a:camera>
            <a:lightRig rig="threePt" dir="t"/>
          </a:scene3d>
        </p:spPr>
      </p:pic>
      <p:sp>
        <p:nvSpPr>
          <p:cNvPr id="23" name="Title 1"/>
          <p:cNvSpPr txBox="1">
            <a:spLocks/>
          </p:cNvSpPr>
          <p:nvPr/>
        </p:nvSpPr>
        <p:spPr>
          <a:xfrm>
            <a:off x="500034" y="5786454"/>
            <a:ext cx="8258204" cy="742944"/>
          </a:xfrm>
          <a:prstGeom prst="rect">
            <a:avLst/>
          </a:prstGeom>
        </p:spPr>
        <p:txBody>
          <a:bodyPr vert="horz" lIns="91440" tIns="45720" rIns="91440" bIns="45720" rtlCol="0" anchor="ctr">
            <a:noAutofit/>
          </a:bodyPr>
          <a:lstStyle/>
          <a:p>
            <a:pPr marL="342900" indent="-342900" algn="r"/>
            <a:r>
              <a:rPr lang="en-US" sz="1200" i="1" dirty="0" smtClean="0">
                <a:solidFill>
                  <a:schemeClr val="bg1"/>
                </a:solidFill>
                <a:latin typeface="Corbel" pitchFamily="34" charset="0"/>
              </a:rPr>
              <a:t>(Continue on page 11)</a:t>
            </a:r>
          </a:p>
        </p:txBody>
      </p:sp>
      <p:sp>
        <p:nvSpPr>
          <p:cNvPr id="19" name="Text Placeholder 2"/>
          <p:cNvSpPr txBox="1">
            <a:spLocks/>
          </p:cNvSpPr>
          <p:nvPr/>
        </p:nvSpPr>
        <p:spPr>
          <a:xfrm rot="5400000">
            <a:off x="4164820" y="2235978"/>
            <a:ext cx="457200" cy="8786843"/>
          </a:xfrm>
          <a:prstGeom prst="rect">
            <a:avLst/>
          </a:prstGeom>
          <a:solidFill>
            <a:schemeClr val="tx1">
              <a:alpha val="0"/>
            </a:schemeClr>
          </a:solidFill>
        </p:spPr>
        <p:txBody>
          <a:bodyPr vert="vert270" lIns="91440" tIns="45720" rIns="91440" bIns="45720" rtlCol="0" anchor="b">
            <a:normAutofit lnSpcReduction="10000"/>
          </a:bodyPr>
          <a:lstStyle/>
          <a:p>
            <a:pPr algn="r">
              <a:spcBef>
                <a:spcPct val="20000"/>
              </a:spcBef>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a:t>
            </a:r>
            <a:r>
              <a:rPr lang="en-US" sz="900" dirty="0" smtClean="0">
                <a:solidFill>
                  <a:schemeClr val="bg1"/>
                </a:solidFill>
                <a:latin typeface="Calibri" pitchFamily="34" charset="0"/>
              </a:rPr>
              <a:t>Aero Diffusion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Technical</a:t>
            </a:r>
            <a:r>
              <a:rPr kumimoji="0" lang="en-US" sz="900" b="0" i="0" u="none" strike="noStrike" kern="1200" cap="none" spc="0" normalizeH="0" noProof="0" dirty="0" smtClean="0">
                <a:ln>
                  <a:noFill/>
                </a:ln>
                <a:solidFill>
                  <a:schemeClr val="bg1"/>
                </a:solidFill>
                <a:effectLst/>
                <a:uLnTx/>
                <a:uFillTx/>
                <a:latin typeface="+mn-lt"/>
                <a:ea typeface="+mn-ea"/>
                <a:cs typeface="+mn-cs"/>
              </a:rPr>
              <a:t> Specifications</a:t>
            </a:r>
            <a:r>
              <a:rPr lang="en-US" sz="900" dirty="0" smtClean="0">
                <a:solidFill>
                  <a:schemeClr val="bg1"/>
                </a:solidFill>
              </a:rPr>
              <a:t> </a:t>
            </a:r>
            <a:r>
              <a:rPr kumimoji="0" lang="en-US" sz="900" b="0" i="0" u="none" strike="noStrike" kern="1200" cap="none" spc="0" normalizeH="0" baseline="0" noProof="0" dirty="0" smtClean="0">
                <a:ln>
                  <a:noFill/>
                </a:ln>
                <a:solidFill>
                  <a:schemeClr val="bg1"/>
                </a:solidFill>
                <a:effectLst/>
                <a:uLnTx/>
                <a:uFillTx/>
                <a:latin typeface="+mn-lt"/>
                <a:ea typeface="+mn-ea"/>
                <a:cs typeface="+mn-cs"/>
              </a:rPr>
              <a:t>2014</a:t>
            </a:r>
            <a:endParaRPr kumimoji="0" lang="el-GR" sz="900" b="0" i="0" u="none" strike="noStrike" kern="1200" cap="none" spc="0" normalizeH="0" baseline="0" noProof="0" dirty="0">
              <a:ln>
                <a:noFill/>
              </a:ln>
              <a:solidFill>
                <a:schemeClr val="bg1"/>
              </a:solidFill>
              <a:effectLst/>
              <a:uLnTx/>
              <a:uFillTx/>
              <a:latin typeface="+mn-lt"/>
              <a:ea typeface="+mn-ea"/>
              <a:cs typeface="+mn-cs"/>
            </a:endParaRPr>
          </a:p>
        </p:txBody>
      </p:sp>
      <p:sp>
        <p:nvSpPr>
          <p:cNvPr id="20"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kern="0" dirty="0" smtClean="0">
                <a:solidFill>
                  <a:schemeClr val="bg1"/>
                </a:solidFill>
                <a:latin typeface="Corbel" pitchFamily="34" charset="0"/>
              </a:rPr>
              <a:t>Programming</a:t>
            </a: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rv1\Users\spring07\Desktop\E2 AROMA\ONE HYDE PARK\PHOTOS\arc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5"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23" name="Title 1"/>
          <p:cNvSpPr txBox="1">
            <a:spLocks/>
          </p:cNvSpPr>
          <p:nvPr/>
        </p:nvSpPr>
        <p:spPr>
          <a:xfrm>
            <a:off x="500034" y="5786454"/>
            <a:ext cx="8258204" cy="814382"/>
          </a:xfrm>
          <a:prstGeom prst="rect">
            <a:avLst/>
          </a:prstGeom>
        </p:spPr>
        <p:txBody>
          <a:bodyPr vert="horz" lIns="91440" tIns="45720" rIns="91440" bIns="45720" rtlCol="0" anchor="ctr">
            <a:noAutofit/>
          </a:bodyPr>
          <a:lstStyle/>
          <a:p>
            <a:pPr marL="342900" indent="-342900" algn="r"/>
            <a:r>
              <a:rPr lang="en-US" sz="1200" i="1" dirty="0" smtClean="0">
                <a:solidFill>
                  <a:schemeClr val="bg1"/>
                </a:solidFill>
                <a:latin typeface="Corbel" pitchFamily="34" charset="0"/>
              </a:rPr>
              <a:t>(Continue from page 10)</a:t>
            </a:r>
          </a:p>
        </p:txBody>
      </p:sp>
      <p:sp>
        <p:nvSpPr>
          <p:cNvPr id="19" name="Title 1"/>
          <p:cNvSpPr txBox="1">
            <a:spLocks/>
          </p:cNvSpPr>
          <p:nvPr/>
        </p:nvSpPr>
        <p:spPr>
          <a:xfrm>
            <a:off x="500034" y="2143116"/>
            <a:ext cx="8258204" cy="81438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4) 	We press </a:t>
            </a:r>
            <a:r>
              <a:rPr lang="en-US" sz="1600" b="1" dirty="0" smtClean="0">
                <a:solidFill>
                  <a:srgbClr val="0070C0"/>
                </a:solidFill>
                <a:latin typeface="Corbel" pitchFamily="34" charset="0"/>
              </a:rPr>
              <a:t>SET</a:t>
            </a:r>
            <a:r>
              <a:rPr lang="en-US" sz="1600" b="1" dirty="0" smtClean="0">
                <a:solidFill>
                  <a:schemeClr val="bg1"/>
                </a:solidFill>
                <a:latin typeface="Corbel" pitchFamily="34" charset="0"/>
              </a:rPr>
              <a:t> </a:t>
            </a:r>
            <a:r>
              <a:rPr lang="en-US" sz="1600" dirty="0" smtClean="0">
                <a:solidFill>
                  <a:schemeClr val="bg1"/>
                </a:solidFill>
                <a:latin typeface="Corbel" pitchFamily="34" charset="0"/>
              </a:rPr>
              <a:t> and the indication </a:t>
            </a:r>
            <a:r>
              <a:rPr lang="en-US" sz="2400" dirty="0" smtClean="0">
                <a:solidFill>
                  <a:schemeClr val="bg1"/>
                </a:solidFill>
                <a:latin typeface="Corbel" pitchFamily="34" charset="0"/>
              </a:rPr>
              <a:t>00 </a:t>
            </a:r>
            <a:r>
              <a:rPr lang="en-US" sz="1600" dirty="0" smtClean="0">
                <a:solidFill>
                  <a:schemeClr val="bg1"/>
                </a:solidFill>
                <a:latin typeface="Corbel" pitchFamily="34" charset="0"/>
              </a:rPr>
              <a:t>is flashing in the right part of the screen for the days we have chosen. Using the  </a:t>
            </a:r>
            <a:r>
              <a:rPr lang="en-US" sz="2800" dirty="0" smtClean="0">
                <a:solidFill>
                  <a:srgbClr val="0070C0"/>
                </a:solidFill>
                <a:latin typeface="Corbel" pitchFamily="34" charset="0"/>
              </a:rPr>
              <a:t>+</a:t>
            </a:r>
            <a:r>
              <a:rPr lang="en-US" sz="1600" dirty="0" smtClean="0">
                <a:solidFill>
                  <a:schemeClr val="bg1"/>
                </a:solidFill>
                <a:latin typeface="Corbel" pitchFamily="34" charset="0"/>
              </a:rPr>
              <a:t>  button we choose one of the 49 installed programs (intervals) of the fragrances intensity</a:t>
            </a:r>
          </a:p>
        </p:txBody>
      </p:sp>
      <p:sp>
        <p:nvSpPr>
          <p:cNvPr id="20" name="Title 1"/>
          <p:cNvSpPr txBox="1">
            <a:spLocks/>
          </p:cNvSpPr>
          <p:nvPr/>
        </p:nvSpPr>
        <p:spPr>
          <a:xfrm>
            <a:off x="500034" y="3000372"/>
            <a:ext cx="8258204" cy="1143008"/>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5) 	We press </a:t>
            </a:r>
            <a:r>
              <a:rPr lang="en-US" sz="1600" b="1" dirty="0" smtClean="0">
                <a:solidFill>
                  <a:srgbClr val="0070C0"/>
                </a:solidFill>
                <a:latin typeface="Corbel" pitchFamily="34" charset="0"/>
              </a:rPr>
              <a:t>SET </a:t>
            </a:r>
            <a:r>
              <a:rPr lang="en-US" sz="1600" dirty="0" smtClean="0">
                <a:solidFill>
                  <a:srgbClr val="0070C0"/>
                </a:solidFill>
                <a:latin typeface="Corbel" pitchFamily="34" charset="0"/>
              </a:rPr>
              <a:t> </a:t>
            </a:r>
            <a:r>
              <a:rPr lang="en-US" sz="1600" dirty="0" smtClean="0">
                <a:solidFill>
                  <a:schemeClr val="bg1"/>
                </a:solidFill>
                <a:latin typeface="Corbel" pitchFamily="34" charset="0"/>
              </a:rPr>
              <a:t>and we have the remaining days on screen that need programming. Using the  </a:t>
            </a:r>
            <a:r>
              <a:rPr lang="en-US" sz="2800" dirty="0" smtClean="0">
                <a:solidFill>
                  <a:srgbClr val="0070C0"/>
                </a:solidFill>
                <a:latin typeface="Corbel" pitchFamily="34" charset="0"/>
              </a:rPr>
              <a:t>+</a:t>
            </a:r>
            <a:r>
              <a:rPr lang="en-US" sz="1600" dirty="0" smtClean="0">
                <a:solidFill>
                  <a:schemeClr val="bg1"/>
                </a:solidFill>
                <a:latin typeface="Corbel" pitchFamily="34" charset="0"/>
              </a:rPr>
              <a:t>  button we move the cursor under these days and with the                  button we underline the days that we want to adjust</a:t>
            </a:r>
          </a:p>
        </p:txBody>
      </p:sp>
      <p:pic>
        <p:nvPicPr>
          <p:cNvPr id="22" name="Picture 4" descr="C:\Documents and Settings\rouki\Επιφάνεια εργασίας\enter.jpg"/>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2357422" y="4929198"/>
            <a:ext cx="571504" cy="285752"/>
          </a:xfrm>
          <a:prstGeom prst="rect">
            <a:avLst/>
          </a:prstGeom>
          <a:noFill/>
          <a:scene3d>
            <a:camera prst="orthographicFront">
              <a:rot lat="0" lon="11099999" rev="0"/>
            </a:camera>
            <a:lightRig rig="threePt" dir="t"/>
          </a:scene3d>
        </p:spPr>
      </p:pic>
      <p:sp>
        <p:nvSpPr>
          <p:cNvPr id="24" name="Title 1"/>
          <p:cNvSpPr txBox="1">
            <a:spLocks/>
          </p:cNvSpPr>
          <p:nvPr/>
        </p:nvSpPr>
        <p:spPr>
          <a:xfrm>
            <a:off x="500034" y="3857628"/>
            <a:ext cx="8258204" cy="81438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6)     We repeat STEPS 2,3, 4 and 5 until to complete all the days of the week</a:t>
            </a:r>
          </a:p>
        </p:txBody>
      </p:sp>
      <p:sp>
        <p:nvSpPr>
          <p:cNvPr id="26" name="Title 1"/>
          <p:cNvSpPr txBox="1">
            <a:spLocks/>
          </p:cNvSpPr>
          <p:nvPr/>
        </p:nvSpPr>
        <p:spPr>
          <a:xfrm>
            <a:off x="214282" y="4500570"/>
            <a:ext cx="8501122" cy="1071570"/>
          </a:xfrm>
          <a:prstGeom prst="rect">
            <a:avLst/>
          </a:prstGeom>
        </p:spPr>
        <p:txBody>
          <a:bodyPr vert="horz" lIns="91440" tIns="45720" rIns="91440" bIns="45720" rtlCol="0" anchor="ctr">
            <a:noAutofit/>
          </a:bodyPr>
          <a:lstStyle/>
          <a:p>
            <a:pPr algn="just"/>
            <a:r>
              <a:rPr lang="en-US" sz="1600" dirty="0" smtClean="0">
                <a:solidFill>
                  <a:schemeClr val="bg1"/>
                </a:solidFill>
                <a:latin typeface="Corbel" pitchFamily="34" charset="0"/>
              </a:rPr>
              <a:t>a) Note in the step 4 of the programming:  After the adjustment of the Interval if we choose </a:t>
            </a:r>
            <a:r>
              <a:rPr lang="en-US" sz="1600" b="1" dirty="0" smtClean="0">
                <a:solidFill>
                  <a:schemeClr val="bg1"/>
                </a:solidFill>
                <a:latin typeface="Corbel" pitchFamily="34" charset="0"/>
              </a:rPr>
              <a:t>SET </a:t>
            </a:r>
            <a:r>
              <a:rPr lang="en-US" sz="1600" dirty="0" smtClean="0">
                <a:solidFill>
                  <a:schemeClr val="bg1"/>
                </a:solidFill>
                <a:latin typeface="Corbel" pitchFamily="34" charset="0"/>
              </a:rPr>
              <a:t>and</a:t>
            </a:r>
            <a:r>
              <a:rPr lang="en-US" sz="1600" b="1" dirty="0" smtClean="0">
                <a:solidFill>
                  <a:schemeClr val="bg1"/>
                </a:solidFill>
                <a:latin typeface="Corbel" pitchFamily="34" charset="0"/>
              </a:rPr>
              <a:t> </a:t>
            </a:r>
            <a:r>
              <a:rPr lang="en-US" sz="1600" b="1" u="sng" dirty="0" smtClean="0">
                <a:solidFill>
                  <a:schemeClr val="bg1"/>
                </a:solidFill>
                <a:latin typeface="Corbel" pitchFamily="34" charset="0"/>
              </a:rPr>
              <a:t>at the same time </a:t>
            </a:r>
            <a:r>
              <a:rPr lang="en-US" sz="1600" b="1" dirty="0" smtClean="0">
                <a:solidFill>
                  <a:schemeClr val="bg1"/>
                </a:solidFill>
                <a:latin typeface="Corbel" pitchFamily="34" charset="0"/>
              </a:rPr>
              <a:t>                    </a:t>
            </a:r>
            <a:r>
              <a:rPr lang="en-US" sz="1600" dirty="0" smtClean="0">
                <a:solidFill>
                  <a:schemeClr val="bg1"/>
                </a:solidFill>
                <a:latin typeface="Corbel" pitchFamily="34" charset="0"/>
              </a:rPr>
              <a:t>button  instead of  </a:t>
            </a:r>
            <a:r>
              <a:rPr lang="en-US" sz="1600" b="1" dirty="0" smtClean="0">
                <a:solidFill>
                  <a:srgbClr val="0070C0"/>
                </a:solidFill>
                <a:latin typeface="Corbel" pitchFamily="34" charset="0"/>
              </a:rPr>
              <a:t>SET</a:t>
            </a:r>
            <a:r>
              <a:rPr lang="en-US" sz="1600" dirty="0" smtClean="0">
                <a:solidFill>
                  <a:schemeClr val="bg1"/>
                </a:solidFill>
                <a:latin typeface="Corbel" pitchFamily="34" charset="0"/>
              </a:rPr>
              <a:t> only, we have the indication ON2 for the chosen days. Repeating steps 2,3 and 4 we can program a second function zone for the chosen days</a:t>
            </a:r>
          </a:p>
        </p:txBody>
      </p:sp>
      <p:sp>
        <p:nvSpPr>
          <p:cNvPr id="27" name="Title 1"/>
          <p:cNvSpPr txBox="1">
            <a:spLocks/>
          </p:cNvSpPr>
          <p:nvPr/>
        </p:nvSpPr>
        <p:spPr>
          <a:xfrm>
            <a:off x="500034" y="1214422"/>
            <a:ext cx="8258204" cy="814382"/>
          </a:xfrm>
          <a:prstGeom prst="rect">
            <a:avLst/>
          </a:prstGeom>
        </p:spPr>
        <p:txBody>
          <a:bodyPr vert="horz" lIns="91440" tIns="45720" rIns="91440" bIns="45720" rtlCol="0" anchor="ctr">
            <a:noAutofit/>
          </a:bodyPr>
          <a:lstStyle/>
          <a:p>
            <a:pPr marL="342900" indent="-342900" algn="just"/>
            <a:r>
              <a:rPr lang="en-US" sz="1600" b="1" dirty="0" smtClean="0">
                <a:solidFill>
                  <a:schemeClr val="bg1"/>
                </a:solidFill>
                <a:latin typeface="Corbel" pitchFamily="34" charset="0"/>
              </a:rPr>
              <a:t>Daily customized programming</a:t>
            </a:r>
          </a:p>
        </p:txBody>
      </p:sp>
      <p:sp>
        <p:nvSpPr>
          <p:cNvPr id="28" name="Title 1"/>
          <p:cNvSpPr txBox="1">
            <a:spLocks/>
          </p:cNvSpPr>
          <p:nvPr/>
        </p:nvSpPr>
        <p:spPr>
          <a:xfrm>
            <a:off x="214282" y="5357826"/>
            <a:ext cx="8572560" cy="81438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b) In case we want for day the device to be </a:t>
            </a:r>
            <a:r>
              <a:rPr lang="en-US" sz="1600" b="1" dirty="0" smtClean="0">
                <a:solidFill>
                  <a:schemeClr val="bg1"/>
                </a:solidFill>
                <a:latin typeface="Corbel" pitchFamily="34" charset="0"/>
              </a:rPr>
              <a:t>OFF </a:t>
            </a:r>
            <a:r>
              <a:rPr lang="en-US" sz="1600" dirty="0" smtClean="0">
                <a:solidFill>
                  <a:schemeClr val="bg1"/>
                </a:solidFill>
                <a:latin typeface="Corbel" pitchFamily="34" charset="0"/>
              </a:rPr>
              <a:t>ex. Sunday we program the Internal 1 </a:t>
            </a:r>
            <a:r>
              <a:rPr lang="en-US" sz="2000" dirty="0" smtClean="0">
                <a:solidFill>
                  <a:schemeClr val="bg1"/>
                </a:solidFill>
                <a:latin typeface="Corbel" pitchFamily="34" charset="0"/>
              </a:rPr>
              <a:t>00</a:t>
            </a:r>
            <a:r>
              <a:rPr lang="en-US" sz="1600" dirty="0" smtClean="0">
                <a:solidFill>
                  <a:schemeClr val="bg1"/>
                </a:solidFill>
                <a:latin typeface="Corbel" pitchFamily="34" charset="0"/>
              </a:rPr>
              <a:t> for that specific day.</a:t>
            </a:r>
          </a:p>
        </p:txBody>
      </p:sp>
      <p:pic>
        <p:nvPicPr>
          <p:cNvPr id="29" name="Picture 4" descr="C:\Documents and Settings\rouki\Επιφάνεια εργασίας\enter.jpg"/>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6215074" y="3429000"/>
            <a:ext cx="571504" cy="285752"/>
          </a:xfrm>
          <a:prstGeom prst="rect">
            <a:avLst/>
          </a:prstGeom>
          <a:noFill/>
          <a:scene3d>
            <a:camera prst="orthographicFront">
              <a:rot lat="0" lon="11099999" rev="0"/>
            </a:camera>
            <a:lightRig rig="threePt" dir="t"/>
          </a:scene3d>
        </p:spPr>
      </p:pic>
      <p:sp>
        <p:nvSpPr>
          <p:cNvPr id="17" name="Text Placeholder 2"/>
          <p:cNvSpPr txBox="1">
            <a:spLocks/>
          </p:cNvSpPr>
          <p:nvPr/>
        </p:nvSpPr>
        <p:spPr>
          <a:xfrm rot="5400000">
            <a:off x="4164820" y="2235978"/>
            <a:ext cx="457200" cy="8786843"/>
          </a:xfrm>
          <a:prstGeom prst="rect">
            <a:avLst/>
          </a:prstGeom>
          <a:solidFill>
            <a:schemeClr val="tx1">
              <a:alpha val="0"/>
            </a:schemeClr>
          </a:solidFill>
        </p:spPr>
        <p:txBody>
          <a:bodyPr vert="vert270" lIns="91440" tIns="45720" rIns="91440" bIns="45720" rtlCol="0" anchor="b">
            <a:normAutofit lnSpcReduction="10000"/>
          </a:bodyPr>
          <a:lstStyle/>
          <a:p>
            <a:pPr algn="r">
              <a:spcBef>
                <a:spcPct val="20000"/>
              </a:spcBef>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a:t>
            </a:r>
            <a:r>
              <a:rPr lang="en-US" sz="900" dirty="0" smtClean="0">
                <a:solidFill>
                  <a:schemeClr val="bg1"/>
                </a:solidFill>
                <a:latin typeface="Calibri" pitchFamily="34" charset="0"/>
              </a:rPr>
              <a:t>Aero Diffusion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Technical</a:t>
            </a:r>
            <a:r>
              <a:rPr kumimoji="0" lang="en-US" sz="900" b="0" i="0" u="none" strike="noStrike" kern="1200" cap="none" spc="0" normalizeH="0" noProof="0" dirty="0" smtClean="0">
                <a:ln>
                  <a:noFill/>
                </a:ln>
                <a:solidFill>
                  <a:schemeClr val="bg1"/>
                </a:solidFill>
                <a:effectLst/>
                <a:uLnTx/>
                <a:uFillTx/>
                <a:latin typeface="+mn-lt"/>
                <a:ea typeface="+mn-ea"/>
                <a:cs typeface="+mn-cs"/>
              </a:rPr>
              <a:t> Specifications</a:t>
            </a:r>
            <a:r>
              <a:rPr lang="en-US" sz="900" dirty="0" smtClean="0">
                <a:solidFill>
                  <a:schemeClr val="bg1"/>
                </a:solidFill>
              </a:rPr>
              <a:t> </a:t>
            </a:r>
            <a:r>
              <a:rPr kumimoji="0" lang="en-US" sz="900" b="0" i="0" u="none" strike="noStrike" kern="1200" cap="none" spc="0" normalizeH="0" baseline="0" noProof="0" dirty="0" smtClean="0">
                <a:ln>
                  <a:noFill/>
                </a:ln>
                <a:solidFill>
                  <a:schemeClr val="bg1"/>
                </a:solidFill>
                <a:effectLst/>
                <a:uLnTx/>
                <a:uFillTx/>
                <a:latin typeface="+mn-lt"/>
                <a:ea typeface="+mn-ea"/>
                <a:cs typeface="+mn-cs"/>
              </a:rPr>
              <a:t>2014</a:t>
            </a:r>
            <a:endParaRPr kumimoji="0" lang="el-GR" sz="900" b="0" i="0" u="none" strike="noStrike" kern="1200" cap="none" spc="0" normalizeH="0" baseline="0" noProof="0" dirty="0">
              <a:ln>
                <a:noFill/>
              </a:ln>
              <a:solidFill>
                <a:schemeClr val="bg1"/>
              </a:solidFill>
              <a:effectLst/>
              <a:uLnTx/>
              <a:uFillTx/>
              <a:latin typeface="+mn-lt"/>
              <a:ea typeface="+mn-ea"/>
              <a:cs typeface="+mn-cs"/>
            </a:endParaRPr>
          </a:p>
        </p:txBody>
      </p:sp>
      <p:sp>
        <p:nvSpPr>
          <p:cNvPr id="18"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kern="0" dirty="0" smtClean="0">
                <a:solidFill>
                  <a:schemeClr val="bg1"/>
                </a:solidFill>
                <a:latin typeface="Corbel" pitchFamily="34" charset="0"/>
              </a:rPr>
              <a:t>Programming</a:t>
            </a: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rv1\Users\spring07\Desktop\E2 AROMA\ONE HYDE PARK\PHOTOS\arc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Title 1"/>
          <p:cNvSpPr txBox="1">
            <a:spLocks/>
          </p:cNvSpPr>
          <p:nvPr/>
        </p:nvSpPr>
        <p:spPr>
          <a:xfrm>
            <a:off x="609600" y="685800"/>
            <a:ext cx="4724400" cy="609600"/>
          </a:xfrm>
          <a:prstGeom prst="rect">
            <a:avLst/>
          </a:prstGeom>
        </p:spPr>
        <p:txBody>
          <a:bodyPr vert="horz" lIns="91440" tIns="45720" rIns="91440" bIns="45720" rtlCol="0" anchor="ctr">
            <a:noAutofit/>
          </a:bodyPr>
          <a:lstStyle/>
          <a:p>
            <a:pPr>
              <a:spcBef>
                <a:spcPct val="0"/>
              </a:spcBef>
              <a:defRPr/>
            </a:pPr>
            <a:r>
              <a:rPr lang="en-US" kern="0" dirty="0" smtClean="0">
                <a:solidFill>
                  <a:schemeClr val="bg1"/>
                </a:solidFill>
                <a:latin typeface="Century Gothic" pitchFamily="34" charset="0"/>
              </a:rPr>
              <a:t> </a:t>
            </a:r>
          </a:p>
        </p:txBody>
      </p:sp>
      <p:sp>
        <p:nvSpPr>
          <p:cNvPr id="25" name="Title 1"/>
          <p:cNvSpPr txBox="1">
            <a:spLocks/>
          </p:cNvSpPr>
          <p:nvPr/>
        </p:nvSpPr>
        <p:spPr>
          <a:xfrm>
            <a:off x="457200" y="1828800"/>
            <a:ext cx="8258204" cy="814382"/>
          </a:xfrm>
          <a:prstGeom prst="rect">
            <a:avLst/>
          </a:prstGeom>
        </p:spPr>
        <p:txBody>
          <a:bodyPr vert="horz" lIns="91440" tIns="45720" rIns="91440" bIns="45720" rtlCol="0" anchor="ctr">
            <a:noAutofit/>
          </a:bodyPr>
          <a:lstStyle/>
          <a:p>
            <a:pPr marL="342900" indent="-342900" algn="just">
              <a:buFontTx/>
              <a:buAutoNum type="arabicParenR"/>
            </a:pPr>
            <a:r>
              <a:rPr lang="en-US" sz="1600" dirty="0" smtClean="0">
                <a:solidFill>
                  <a:schemeClr val="bg1"/>
                </a:solidFill>
                <a:latin typeface="Corbel" pitchFamily="34" charset="0"/>
              </a:rPr>
              <a:t>We press </a:t>
            </a:r>
            <a:r>
              <a:rPr lang="en-US" sz="1600" b="1" dirty="0" smtClean="0">
                <a:solidFill>
                  <a:srgbClr val="0070C0"/>
                </a:solidFill>
                <a:latin typeface="Corbel" pitchFamily="34" charset="0"/>
              </a:rPr>
              <a:t>CLOCK</a:t>
            </a:r>
            <a:r>
              <a:rPr lang="en-US" sz="1600" dirty="0" smtClean="0">
                <a:solidFill>
                  <a:schemeClr val="bg1"/>
                </a:solidFill>
                <a:latin typeface="Corbel" pitchFamily="34" charset="0"/>
              </a:rPr>
              <a:t> and the indication  HOUR is displayed. Using the </a:t>
            </a:r>
            <a:r>
              <a:rPr lang="en-US" sz="2400" dirty="0" smtClean="0">
                <a:solidFill>
                  <a:srgbClr val="0070C0"/>
                </a:solidFill>
                <a:latin typeface="Corbel" pitchFamily="34" charset="0"/>
              </a:rPr>
              <a:t>+</a:t>
            </a:r>
            <a:r>
              <a:rPr lang="en-US" sz="1600" dirty="0" smtClean="0">
                <a:solidFill>
                  <a:schemeClr val="bg1"/>
                </a:solidFill>
                <a:latin typeface="Corbel" pitchFamily="34" charset="0"/>
              </a:rPr>
              <a:t> button we set HOUR</a:t>
            </a:r>
          </a:p>
        </p:txBody>
      </p:sp>
      <p:sp>
        <p:nvSpPr>
          <p:cNvPr id="15"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9" name="Title 1"/>
          <p:cNvSpPr txBox="1">
            <a:spLocks/>
          </p:cNvSpPr>
          <p:nvPr/>
        </p:nvSpPr>
        <p:spPr>
          <a:xfrm>
            <a:off x="500034" y="1214422"/>
            <a:ext cx="8258204" cy="814382"/>
          </a:xfrm>
          <a:prstGeom prst="rect">
            <a:avLst/>
          </a:prstGeom>
        </p:spPr>
        <p:txBody>
          <a:bodyPr vert="horz" lIns="91440" tIns="45720" rIns="91440" bIns="45720" rtlCol="0" anchor="ctr">
            <a:noAutofit/>
          </a:bodyPr>
          <a:lstStyle/>
          <a:p>
            <a:pPr marL="342900" indent="-342900" algn="just"/>
            <a:r>
              <a:rPr lang="en-US" sz="1600" b="1" dirty="0" smtClean="0">
                <a:solidFill>
                  <a:schemeClr val="bg1"/>
                </a:solidFill>
                <a:latin typeface="Corbel" pitchFamily="34" charset="0"/>
              </a:rPr>
              <a:t>STEPS</a:t>
            </a:r>
          </a:p>
        </p:txBody>
      </p:sp>
      <p:sp>
        <p:nvSpPr>
          <p:cNvPr id="11" name="Title 1"/>
          <p:cNvSpPr txBox="1">
            <a:spLocks/>
          </p:cNvSpPr>
          <p:nvPr/>
        </p:nvSpPr>
        <p:spPr>
          <a:xfrm>
            <a:off x="428596" y="2643182"/>
            <a:ext cx="8258204" cy="81438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2)   We press </a:t>
            </a:r>
            <a:r>
              <a:rPr lang="en-US" sz="1600" b="1" dirty="0" smtClean="0">
                <a:solidFill>
                  <a:schemeClr val="bg1"/>
                </a:solidFill>
                <a:latin typeface="Corbel" pitchFamily="34" charset="0"/>
              </a:rPr>
              <a:t>         </a:t>
            </a:r>
            <a:r>
              <a:rPr lang="en-US" sz="1600" dirty="0" smtClean="0">
                <a:solidFill>
                  <a:schemeClr val="bg1"/>
                </a:solidFill>
                <a:latin typeface="Corbel" pitchFamily="34" charset="0"/>
              </a:rPr>
              <a:t> and the indication MINUTES is displayed. Using the </a:t>
            </a:r>
            <a:r>
              <a:rPr lang="en-US" sz="2800" dirty="0" smtClean="0">
                <a:solidFill>
                  <a:srgbClr val="0070C0"/>
                </a:solidFill>
                <a:latin typeface="Corbel" pitchFamily="34" charset="0"/>
              </a:rPr>
              <a:t>+</a:t>
            </a:r>
            <a:r>
              <a:rPr lang="en-US" sz="1600" dirty="0" smtClean="0">
                <a:solidFill>
                  <a:schemeClr val="bg1"/>
                </a:solidFill>
                <a:latin typeface="Corbel" pitchFamily="34" charset="0"/>
              </a:rPr>
              <a:t> button we set MINUTES</a:t>
            </a:r>
          </a:p>
        </p:txBody>
      </p:sp>
      <p:pic>
        <p:nvPicPr>
          <p:cNvPr id="16" name="Picture 4" descr="C:\Documents and Settings\rouki\Επιφάνεια εργασίας\enter.jpg"/>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785918" y="2857496"/>
            <a:ext cx="500066" cy="250033"/>
          </a:xfrm>
          <a:prstGeom prst="rect">
            <a:avLst/>
          </a:prstGeom>
          <a:noFill/>
          <a:scene3d>
            <a:camera prst="orthographicFront">
              <a:rot lat="0" lon="11099999" rev="0"/>
            </a:camera>
            <a:lightRig rig="threePt" dir="t"/>
          </a:scene3d>
        </p:spPr>
      </p:pic>
      <p:sp>
        <p:nvSpPr>
          <p:cNvPr id="17" name="Title 1"/>
          <p:cNvSpPr txBox="1">
            <a:spLocks/>
          </p:cNvSpPr>
          <p:nvPr/>
        </p:nvSpPr>
        <p:spPr>
          <a:xfrm>
            <a:off x="428596" y="3500438"/>
            <a:ext cx="8258204" cy="81438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3)   We press          . The days of the week will be shown on the screen. Using the  </a:t>
            </a:r>
            <a:r>
              <a:rPr lang="en-US" sz="2800" dirty="0" smtClean="0">
                <a:solidFill>
                  <a:srgbClr val="0070C0"/>
                </a:solidFill>
                <a:latin typeface="Corbel" pitchFamily="34" charset="0"/>
              </a:rPr>
              <a:t>+</a:t>
            </a:r>
            <a:r>
              <a:rPr lang="en-US" sz="2000" dirty="0" smtClean="0">
                <a:solidFill>
                  <a:srgbClr val="0070C0"/>
                </a:solidFill>
                <a:latin typeface="Corbel" pitchFamily="34" charset="0"/>
              </a:rPr>
              <a:t> </a:t>
            </a:r>
            <a:r>
              <a:rPr lang="en-US" sz="1600" dirty="0" smtClean="0">
                <a:solidFill>
                  <a:schemeClr val="bg1"/>
                </a:solidFill>
                <a:latin typeface="Corbel" pitchFamily="34" charset="0"/>
              </a:rPr>
              <a:t>button</a:t>
            </a:r>
            <a:r>
              <a:rPr lang="en-US" sz="2000" dirty="0" smtClean="0">
                <a:solidFill>
                  <a:srgbClr val="0070C0"/>
                </a:solidFill>
                <a:latin typeface="Corbel" pitchFamily="34" charset="0"/>
              </a:rPr>
              <a:t> </a:t>
            </a:r>
            <a:r>
              <a:rPr lang="en-US" sz="1600" dirty="0" smtClean="0">
                <a:solidFill>
                  <a:schemeClr val="bg1"/>
                </a:solidFill>
                <a:latin typeface="Corbel" pitchFamily="34" charset="0"/>
              </a:rPr>
              <a:t>we move the cursor to the current day </a:t>
            </a:r>
          </a:p>
        </p:txBody>
      </p:sp>
      <p:pic>
        <p:nvPicPr>
          <p:cNvPr id="18" name="Picture 4" descr="C:\Documents and Settings\rouki\Επιφάνεια εργασίας\enter.jpg"/>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714480" y="3714752"/>
            <a:ext cx="500066" cy="250033"/>
          </a:xfrm>
          <a:prstGeom prst="rect">
            <a:avLst/>
          </a:prstGeom>
          <a:noFill/>
          <a:scene3d>
            <a:camera prst="orthographicFront">
              <a:rot lat="0" lon="11099999" rev="0"/>
            </a:camera>
            <a:lightRig rig="threePt" dir="t"/>
          </a:scene3d>
        </p:spPr>
      </p:pic>
      <p:sp>
        <p:nvSpPr>
          <p:cNvPr id="19" name="Title 1"/>
          <p:cNvSpPr txBox="1">
            <a:spLocks/>
          </p:cNvSpPr>
          <p:nvPr/>
        </p:nvSpPr>
        <p:spPr>
          <a:xfrm>
            <a:off x="428596" y="4286256"/>
            <a:ext cx="8258204" cy="81438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4)   We press </a:t>
            </a:r>
            <a:r>
              <a:rPr lang="en-US" sz="1600" b="1" dirty="0" smtClean="0">
                <a:solidFill>
                  <a:srgbClr val="0070C0"/>
                </a:solidFill>
                <a:latin typeface="Corbel" pitchFamily="34" charset="0"/>
              </a:rPr>
              <a:t>SET</a:t>
            </a:r>
            <a:r>
              <a:rPr lang="en-US" sz="1600" dirty="0" smtClean="0">
                <a:solidFill>
                  <a:schemeClr val="bg1"/>
                </a:solidFill>
                <a:latin typeface="Corbel" pitchFamily="34" charset="0"/>
              </a:rPr>
              <a:t> and the day &amp; time programming has been completed</a:t>
            </a:r>
          </a:p>
        </p:txBody>
      </p:sp>
      <p:sp>
        <p:nvSpPr>
          <p:cNvPr id="21" name="Text Placeholder 2"/>
          <p:cNvSpPr txBox="1">
            <a:spLocks/>
          </p:cNvSpPr>
          <p:nvPr/>
        </p:nvSpPr>
        <p:spPr>
          <a:xfrm rot="5400000">
            <a:off x="4164820" y="2235978"/>
            <a:ext cx="457200" cy="8786843"/>
          </a:xfrm>
          <a:prstGeom prst="rect">
            <a:avLst/>
          </a:prstGeom>
          <a:solidFill>
            <a:schemeClr val="tx1">
              <a:alpha val="0"/>
            </a:schemeClr>
          </a:solidFill>
        </p:spPr>
        <p:txBody>
          <a:bodyPr vert="vert270" lIns="91440" tIns="45720" rIns="91440" bIns="45720" rtlCol="0" anchor="b">
            <a:normAutofit lnSpcReduction="10000"/>
          </a:bodyPr>
          <a:lstStyle/>
          <a:p>
            <a:pPr algn="r">
              <a:spcBef>
                <a:spcPct val="20000"/>
              </a:spcBef>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a:t>
            </a:r>
            <a:r>
              <a:rPr lang="en-US" sz="900" dirty="0" smtClean="0">
                <a:solidFill>
                  <a:schemeClr val="bg1"/>
                </a:solidFill>
                <a:latin typeface="Calibri" pitchFamily="34" charset="0"/>
              </a:rPr>
              <a:t>Aero Diffusion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Technical</a:t>
            </a:r>
            <a:r>
              <a:rPr kumimoji="0" lang="en-US" sz="900" b="0" i="0" u="none" strike="noStrike" kern="1200" cap="none" spc="0" normalizeH="0" noProof="0" dirty="0" smtClean="0">
                <a:ln>
                  <a:noFill/>
                </a:ln>
                <a:solidFill>
                  <a:schemeClr val="bg1"/>
                </a:solidFill>
                <a:effectLst/>
                <a:uLnTx/>
                <a:uFillTx/>
                <a:latin typeface="+mn-lt"/>
                <a:ea typeface="+mn-ea"/>
                <a:cs typeface="+mn-cs"/>
              </a:rPr>
              <a:t> Specifications</a:t>
            </a:r>
            <a:r>
              <a:rPr lang="en-US" sz="900" dirty="0" smtClean="0">
                <a:solidFill>
                  <a:schemeClr val="bg1"/>
                </a:solidFill>
              </a:rPr>
              <a:t> </a:t>
            </a:r>
            <a:r>
              <a:rPr kumimoji="0" lang="en-US" sz="900" b="0" i="0" u="none" strike="noStrike" kern="1200" cap="none" spc="0" normalizeH="0" baseline="0" noProof="0" dirty="0" smtClean="0">
                <a:ln>
                  <a:noFill/>
                </a:ln>
                <a:solidFill>
                  <a:schemeClr val="bg1"/>
                </a:solidFill>
                <a:effectLst/>
                <a:uLnTx/>
                <a:uFillTx/>
                <a:latin typeface="+mn-lt"/>
                <a:ea typeface="+mn-ea"/>
                <a:cs typeface="+mn-cs"/>
              </a:rPr>
              <a:t>2014</a:t>
            </a:r>
            <a:endParaRPr kumimoji="0" lang="el-GR" sz="900" b="0" i="0" u="none" strike="noStrike" kern="1200" cap="none" spc="0" normalizeH="0" baseline="0" noProof="0" dirty="0">
              <a:ln>
                <a:noFill/>
              </a:ln>
              <a:solidFill>
                <a:schemeClr val="bg1"/>
              </a:solidFill>
              <a:effectLst/>
              <a:uLnTx/>
              <a:uFillTx/>
              <a:latin typeface="+mn-lt"/>
              <a:ea typeface="+mn-ea"/>
              <a:cs typeface="+mn-cs"/>
            </a:endParaRPr>
          </a:p>
        </p:txBody>
      </p:sp>
      <p:sp>
        <p:nvSpPr>
          <p:cNvPr id="22"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kern="0" dirty="0" smtClean="0">
                <a:solidFill>
                  <a:schemeClr val="bg1"/>
                </a:solidFill>
                <a:latin typeface="Corbel" pitchFamily="34" charset="0"/>
              </a:rPr>
              <a:t>Programming</a:t>
            </a: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descr="\\srv1\Users\spring07\Desktop\E2 AROMA\ONE HYDE PARK\PHOTOS\arc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5"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20" name="2 - Θέση κειμένου"/>
          <p:cNvSpPr txBox="1">
            <a:spLocks/>
          </p:cNvSpPr>
          <p:nvPr/>
        </p:nvSpPr>
        <p:spPr>
          <a:xfrm>
            <a:off x="533400" y="1357298"/>
            <a:ext cx="8153400" cy="4967302"/>
          </a:xfrm>
          <a:prstGeom prst="rect">
            <a:avLst/>
          </a:prstGeom>
        </p:spPr>
        <p:txBody>
          <a:bodyPr tIns="0">
            <a:normAutofit lnSpcReduction="10000"/>
          </a:bodyPr>
          <a:lstStyle/>
          <a:p>
            <a:pPr algn="just">
              <a:spcBef>
                <a:spcPct val="20000"/>
              </a:spcBef>
              <a:buClr>
                <a:schemeClr val="tx1"/>
              </a:buClr>
            </a:pPr>
            <a:r>
              <a:rPr lang="en-US" sz="1200" b="1" kern="0" dirty="0" err="1" smtClean="0">
                <a:solidFill>
                  <a:schemeClr val="bg1"/>
                </a:solidFill>
              </a:rPr>
              <a:t>IconoScent</a:t>
            </a:r>
            <a:r>
              <a:rPr lang="en-US" sz="1200" b="1" kern="0" dirty="0" smtClean="0">
                <a:solidFill>
                  <a:schemeClr val="bg1"/>
                </a:solidFill>
              </a:rPr>
              <a:t>®</a:t>
            </a:r>
          </a:p>
          <a:p>
            <a:pPr algn="just">
              <a:spcBef>
                <a:spcPct val="20000"/>
              </a:spcBef>
              <a:buClr>
                <a:schemeClr val="tx1"/>
              </a:buClr>
            </a:pPr>
            <a:endParaRPr lang="en-US" sz="1200" b="1" kern="0" dirty="0" smtClean="0">
              <a:solidFill>
                <a:schemeClr val="bg1"/>
              </a:solidFill>
            </a:endParaRPr>
          </a:p>
          <a:p>
            <a:pPr algn="just">
              <a:spcBef>
                <a:spcPct val="20000"/>
              </a:spcBef>
              <a:buClr>
                <a:schemeClr val="tx1"/>
              </a:buClr>
            </a:pPr>
            <a:r>
              <a:rPr lang="en-US" sz="1200" u="sng" kern="0" dirty="0" smtClean="0">
                <a:solidFill>
                  <a:schemeClr val="bg1"/>
                </a:solidFill>
              </a:rPr>
              <a:t>Technical Characteristics</a:t>
            </a:r>
          </a:p>
          <a:p>
            <a:pPr algn="just">
              <a:spcBef>
                <a:spcPct val="20000"/>
              </a:spcBef>
              <a:buClr>
                <a:schemeClr val="tx1"/>
              </a:buClr>
            </a:pPr>
            <a:r>
              <a:rPr lang="en-US" sz="1200" b="1" kern="0" dirty="0" smtClean="0">
                <a:solidFill>
                  <a:schemeClr val="bg1"/>
                </a:solidFill>
              </a:rPr>
              <a:t>Reference</a:t>
            </a:r>
            <a:r>
              <a:rPr lang="en-US" sz="1200" kern="0" dirty="0" smtClean="0">
                <a:solidFill>
                  <a:schemeClr val="bg1"/>
                </a:solidFill>
              </a:rPr>
              <a:t>		</a:t>
            </a:r>
            <a:r>
              <a:rPr lang="en-US" sz="1200" kern="0" dirty="0" err="1" smtClean="0">
                <a:solidFill>
                  <a:schemeClr val="bg1"/>
                </a:solidFill>
              </a:rPr>
              <a:t>IconoScent</a:t>
            </a:r>
            <a:r>
              <a:rPr lang="en-US" sz="1200" kern="0" dirty="0" smtClean="0">
                <a:solidFill>
                  <a:schemeClr val="bg1"/>
                </a:solidFill>
              </a:rPr>
              <a:t>®</a:t>
            </a:r>
          </a:p>
          <a:p>
            <a:pPr algn="just">
              <a:spcBef>
                <a:spcPct val="20000"/>
              </a:spcBef>
              <a:buClr>
                <a:schemeClr val="tx1"/>
              </a:buClr>
            </a:pPr>
            <a:r>
              <a:rPr lang="en-US" sz="1200" b="1" kern="0" dirty="0" smtClean="0">
                <a:solidFill>
                  <a:schemeClr val="bg1"/>
                </a:solidFill>
              </a:rPr>
              <a:t>Type</a:t>
            </a:r>
            <a:r>
              <a:rPr lang="en-US" sz="1200" kern="0" dirty="0" smtClean="0">
                <a:solidFill>
                  <a:schemeClr val="bg1"/>
                </a:solidFill>
              </a:rPr>
              <a:t>		Cold Evaporation Diffusion device</a:t>
            </a:r>
          </a:p>
          <a:p>
            <a:pPr algn="just">
              <a:spcBef>
                <a:spcPct val="20000"/>
              </a:spcBef>
              <a:buClr>
                <a:schemeClr val="tx1"/>
              </a:buClr>
            </a:pPr>
            <a:r>
              <a:rPr lang="en-US" sz="1200" b="1" kern="0" dirty="0" smtClean="0">
                <a:solidFill>
                  <a:schemeClr val="bg1"/>
                </a:solidFill>
              </a:rPr>
              <a:t>Diameter of particles   	</a:t>
            </a:r>
            <a:r>
              <a:rPr lang="en-US" sz="1200" kern="0" dirty="0" smtClean="0">
                <a:solidFill>
                  <a:schemeClr val="bg1"/>
                </a:solidFill>
              </a:rPr>
              <a:t>300nm to 1</a:t>
            </a:r>
            <a:r>
              <a:rPr lang="el-GR" sz="1200" kern="0" dirty="0" smtClean="0">
                <a:solidFill>
                  <a:schemeClr val="bg1"/>
                </a:solidFill>
              </a:rPr>
              <a:t>μ </a:t>
            </a:r>
            <a:r>
              <a:rPr lang="en-US" sz="1200" kern="0" dirty="0" smtClean="0">
                <a:solidFill>
                  <a:schemeClr val="bg1"/>
                </a:solidFill>
              </a:rPr>
              <a:t>micron</a:t>
            </a:r>
          </a:p>
          <a:p>
            <a:pPr algn="just">
              <a:spcBef>
                <a:spcPct val="20000"/>
              </a:spcBef>
              <a:buClr>
                <a:schemeClr val="tx1"/>
              </a:buClr>
            </a:pPr>
            <a:endParaRPr lang="en-US" sz="1200" kern="0" dirty="0" smtClean="0">
              <a:solidFill>
                <a:schemeClr val="bg1"/>
              </a:solidFill>
            </a:endParaRPr>
          </a:p>
          <a:p>
            <a:pPr algn="just">
              <a:spcBef>
                <a:spcPct val="20000"/>
              </a:spcBef>
              <a:buClr>
                <a:schemeClr val="tx1"/>
              </a:buClr>
            </a:pPr>
            <a:r>
              <a:rPr lang="en-US" sz="1200" u="sng" kern="0" dirty="0" smtClean="0">
                <a:solidFill>
                  <a:schemeClr val="bg1"/>
                </a:solidFill>
              </a:rPr>
              <a:t>Power Input</a:t>
            </a:r>
          </a:p>
          <a:p>
            <a:pPr algn="just">
              <a:spcBef>
                <a:spcPct val="20000"/>
              </a:spcBef>
              <a:buClr>
                <a:schemeClr val="tx1"/>
              </a:buClr>
            </a:pPr>
            <a:r>
              <a:rPr lang="en-US" sz="1200" b="1" kern="0" dirty="0" smtClean="0">
                <a:solidFill>
                  <a:schemeClr val="bg1"/>
                </a:solidFill>
              </a:rPr>
              <a:t>Input</a:t>
            </a:r>
            <a:r>
              <a:rPr lang="en-US" sz="1200" kern="0" dirty="0" smtClean="0">
                <a:solidFill>
                  <a:schemeClr val="bg1"/>
                </a:solidFill>
              </a:rPr>
              <a:t>		100 - 240 VAC at 0.6 A</a:t>
            </a:r>
          </a:p>
          <a:p>
            <a:pPr algn="just">
              <a:spcBef>
                <a:spcPct val="20000"/>
              </a:spcBef>
              <a:buClr>
                <a:schemeClr val="tx1"/>
              </a:buClr>
            </a:pPr>
            <a:r>
              <a:rPr lang="en-US" sz="1200" b="1" kern="0" dirty="0" smtClean="0">
                <a:solidFill>
                  <a:schemeClr val="bg1"/>
                </a:solidFill>
              </a:rPr>
              <a:t>Frequency</a:t>
            </a:r>
            <a:r>
              <a:rPr lang="en-US" sz="1200" kern="0" dirty="0" smtClean="0">
                <a:solidFill>
                  <a:schemeClr val="bg1"/>
                </a:solidFill>
              </a:rPr>
              <a:t> 		50/60 Hz</a:t>
            </a:r>
          </a:p>
          <a:p>
            <a:pPr algn="just">
              <a:spcBef>
                <a:spcPct val="20000"/>
              </a:spcBef>
              <a:buClr>
                <a:schemeClr val="tx1"/>
              </a:buClr>
            </a:pPr>
            <a:r>
              <a:rPr lang="en-US" sz="1200" b="1" kern="0" dirty="0" smtClean="0">
                <a:solidFill>
                  <a:schemeClr val="bg1"/>
                </a:solidFill>
              </a:rPr>
              <a:t>Protection</a:t>
            </a:r>
            <a:r>
              <a:rPr lang="en-US" sz="1200" kern="0" dirty="0" smtClean="0">
                <a:solidFill>
                  <a:schemeClr val="bg1"/>
                </a:solidFill>
              </a:rPr>
              <a:t>		Switching power supply</a:t>
            </a:r>
          </a:p>
          <a:p>
            <a:pPr algn="just">
              <a:spcBef>
                <a:spcPct val="20000"/>
              </a:spcBef>
              <a:buClr>
                <a:schemeClr val="tx1"/>
              </a:buClr>
            </a:pPr>
            <a:r>
              <a:rPr lang="en-US" sz="1200" b="1" kern="0" dirty="0" smtClean="0">
                <a:solidFill>
                  <a:schemeClr val="bg1"/>
                </a:solidFill>
              </a:rPr>
              <a:t>Internal Power</a:t>
            </a:r>
            <a:r>
              <a:rPr lang="en-US" sz="1200" kern="0" dirty="0" smtClean="0">
                <a:solidFill>
                  <a:schemeClr val="bg1"/>
                </a:solidFill>
              </a:rPr>
              <a:t>	12 VDC at 1.5 A</a:t>
            </a:r>
          </a:p>
          <a:p>
            <a:pPr algn="just">
              <a:spcBef>
                <a:spcPct val="20000"/>
              </a:spcBef>
              <a:buClr>
                <a:schemeClr val="tx1"/>
              </a:buClr>
            </a:pPr>
            <a:r>
              <a:rPr lang="en-US" sz="1200" b="1" kern="0" dirty="0" smtClean="0">
                <a:solidFill>
                  <a:schemeClr val="bg1"/>
                </a:solidFill>
              </a:rPr>
              <a:t>Back-up battery</a:t>
            </a:r>
            <a:r>
              <a:rPr lang="en-US" sz="1200" kern="0" dirty="0" smtClean="0">
                <a:solidFill>
                  <a:schemeClr val="bg1"/>
                </a:solidFill>
              </a:rPr>
              <a:t>	Lithium 3V, #CR2032</a:t>
            </a:r>
          </a:p>
          <a:p>
            <a:pPr algn="just">
              <a:spcBef>
                <a:spcPct val="20000"/>
              </a:spcBef>
              <a:buClr>
                <a:schemeClr val="tx1"/>
              </a:buClr>
            </a:pPr>
            <a:r>
              <a:rPr lang="en-US" sz="1200" b="1" kern="0" dirty="0" smtClean="0">
                <a:solidFill>
                  <a:schemeClr val="bg1"/>
                </a:solidFill>
              </a:rPr>
              <a:t>Performance </a:t>
            </a:r>
            <a:r>
              <a:rPr lang="en-US" sz="1200" kern="0" dirty="0" smtClean="0">
                <a:solidFill>
                  <a:schemeClr val="bg1"/>
                </a:solidFill>
              </a:rPr>
              <a:t>		Up to 500 m² subject to air flow conditions</a:t>
            </a:r>
          </a:p>
          <a:p>
            <a:pPr algn="just">
              <a:spcBef>
                <a:spcPct val="20000"/>
              </a:spcBef>
              <a:buClr>
                <a:schemeClr val="tx1"/>
              </a:buClr>
            </a:pPr>
            <a:r>
              <a:rPr lang="en-US" sz="1200" b="1" kern="0" dirty="0" smtClean="0">
                <a:solidFill>
                  <a:schemeClr val="bg1"/>
                </a:solidFill>
              </a:rPr>
              <a:t>Control		</a:t>
            </a:r>
            <a:r>
              <a:rPr lang="en-US" sz="1200" kern="0" dirty="0" smtClean="0">
                <a:solidFill>
                  <a:schemeClr val="bg1"/>
                </a:solidFill>
              </a:rPr>
              <a:t>Programmable start &amp; stop times</a:t>
            </a:r>
          </a:p>
          <a:p>
            <a:pPr algn="just">
              <a:spcBef>
                <a:spcPct val="20000"/>
              </a:spcBef>
              <a:buClr>
                <a:schemeClr val="tx1"/>
              </a:buClr>
            </a:pPr>
            <a:r>
              <a:rPr lang="en-US" sz="1200" kern="0" dirty="0" smtClean="0">
                <a:solidFill>
                  <a:schemeClr val="bg1"/>
                </a:solidFill>
              </a:rPr>
              <a:t>		Programmable output 1 to 49</a:t>
            </a:r>
          </a:p>
          <a:p>
            <a:pPr algn="just">
              <a:spcBef>
                <a:spcPct val="20000"/>
              </a:spcBef>
              <a:buClr>
                <a:schemeClr val="tx1"/>
              </a:buClr>
            </a:pPr>
            <a:r>
              <a:rPr lang="en-US" sz="1200" b="1" kern="0" dirty="0" smtClean="0">
                <a:solidFill>
                  <a:schemeClr val="bg1"/>
                </a:solidFill>
              </a:rPr>
              <a:t>Dimensions</a:t>
            </a:r>
          </a:p>
          <a:p>
            <a:pPr algn="just">
              <a:spcBef>
                <a:spcPct val="20000"/>
              </a:spcBef>
              <a:buClr>
                <a:schemeClr val="tx1"/>
              </a:buClr>
            </a:pPr>
            <a:r>
              <a:rPr lang="en-US" sz="1200" kern="0" dirty="0" smtClean="0">
                <a:solidFill>
                  <a:schemeClr val="bg1"/>
                </a:solidFill>
              </a:rPr>
              <a:t>Height x width x depth	 28cm x 28cm x 13cm</a:t>
            </a:r>
          </a:p>
          <a:p>
            <a:pPr algn="just">
              <a:spcBef>
                <a:spcPct val="20000"/>
              </a:spcBef>
              <a:buClr>
                <a:schemeClr val="tx1"/>
              </a:buClr>
            </a:pPr>
            <a:r>
              <a:rPr lang="en-US" sz="1200" kern="0" dirty="0" smtClean="0">
                <a:solidFill>
                  <a:schemeClr val="bg1"/>
                </a:solidFill>
              </a:rPr>
              <a:t>Weight with full container	4,800 </a:t>
            </a:r>
            <a:r>
              <a:rPr lang="en-US" sz="1200" kern="0" dirty="0" err="1" smtClean="0">
                <a:solidFill>
                  <a:schemeClr val="bg1"/>
                </a:solidFill>
              </a:rPr>
              <a:t>kgs</a:t>
            </a:r>
            <a:endParaRPr lang="en-US" sz="1200" kern="0" dirty="0" smtClean="0">
              <a:solidFill>
                <a:schemeClr val="bg1"/>
              </a:solidFill>
            </a:endParaRPr>
          </a:p>
          <a:p>
            <a:pPr algn="just">
              <a:spcBef>
                <a:spcPct val="20000"/>
              </a:spcBef>
              <a:buClr>
                <a:schemeClr val="tx1"/>
              </a:buClr>
            </a:pPr>
            <a:endParaRPr lang="en-US" sz="1200" kern="0" dirty="0" smtClean="0">
              <a:solidFill>
                <a:schemeClr val="bg1"/>
              </a:solidFill>
            </a:endParaRPr>
          </a:p>
          <a:p>
            <a:pPr algn="just">
              <a:spcBef>
                <a:spcPct val="20000"/>
              </a:spcBef>
              <a:buClr>
                <a:schemeClr val="tx1"/>
              </a:buClr>
            </a:pPr>
            <a:r>
              <a:rPr lang="en-US" sz="1200" kern="0" dirty="0" smtClean="0">
                <a:solidFill>
                  <a:schemeClr val="bg1"/>
                </a:solidFill>
              </a:rPr>
              <a:t>Cartridge</a:t>
            </a:r>
          </a:p>
          <a:p>
            <a:pPr algn="just">
              <a:spcBef>
                <a:spcPct val="20000"/>
              </a:spcBef>
              <a:buClr>
                <a:schemeClr val="tx1"/>
              </a:buClr>
            </a:pPr>
            <a:r>
              <a:rPr lang="en-US" sz="1200" kern="0" dirty="0" smtClean="0">
                <a:solidFill>
                  <a:schemeClr val="bg1"/>
                </a:solidFill>
              </a:rPr>
              <a:t>Reservoir		500ml</a:t>
            </a:r>
          </a:p>
          <a:p>
            <a:pPr algn="just">
              <a:spcBef>
                <a:spcPct val="20000"/>
              </a:spcBef>
              <a:buClr>
                <a:schemeClr val="tx1"/>
              </a:buClr>
            </a:pPr>
            <a:r>
              <a:rPr lang="en-US" sz="1200" kern="0" dirty="0" smtClean="0">
                <a:solidFill>
                  <a:schemeClr val="bg1"/>
                </a:solidFill>
              </a:rPr>
              <a:t>Disposable/Recyclable</a:t>
            </a:r>
          </a:p>
          <a:p>
            <a:pPr algn="just">
              <a:spcBef>
                <a:spcPct val="20000"/>
              </a:spcBef>
              <a:buClr>
                <a:schemeClr val="tx1"/>
              </a:buClr>
            </a:pPr>
            <a:r>
              <a:rPr lang="en-US" sz="1200" kern="0" dirty="0" smtClean="0">
                <a:solidFill>
                  <a:schemeClr val="bg1"/>
                </a:solidFill>
              </a:rPr>
              <a:t>				</a:t>
            </a:r>
            <a:r>
              <a:rPr lang="en-US" sz="1300" kern="0" dirty="0" smtClean="0">
                <a:solidFill>
                  <a:schemeClr val="bg1"/>
                </a:solidFill>
              </a:rPr>
              <a:t>Patented </a:t>
            </a:r>
            <a:r>
              <a:rPr lang="en-US" sz="1300" b="1" kern="0" dirty="0" smtClean="0">
                <a:solidFill>
                  <a:srgbClr val="0070C0"/>
                </a:solidFill>
              </a:rPr>
              <a:t>Spring Air </a:t>
            </a:r>
            <a:endParaRPr lang="en-US" sz="1300" kern="0" dirty="0" smtClean="0">
              <a:solidFill>
                <a:schemeClr val="bg1"/>
              </a:solidFill>
            </a:endParaRPr>
          </a:p>
          <a:p>
            <a:pPr algn="just">
              <a:spcBef>
                <a:spcPct val="20000"/>
              </a:spcBef>
              <a:buClr>
                <a:schemeClr val="tx1"/>
              </a:buClr>
            </a:pPr>
            <a:endParaRPr lang="en-US" sz="1600" kern="0" dirty="0" smtClean="0">
              <a:solidFill>
                <a:schemeClr val="bg1"/>
              </a:solidFill>
              <a:latin typeface="Corbel" pitchFamily="34" charset="0"/>
            </a:endParaRPr>
          </a:p>
        </p:txBody>
      </p:sp>
      <p:sp>
        <p:nvSpPr>
          <p:cNvPr id="10" name="Text Placeholder 2"/>
          <p:cNvSpPr txBox="1">
            <a:spLocks/>
          </p:cNvSpPr>
          <p:nvPr/>
        </p:nvSpPr>
        <p:spPr>
          <a:xfrm rot="5400000">
            <a:off x="4164820" y="2235978"/>
            <a:ext cx="457200" cy="8786843"/>
          </a:xfrm>
          <a:prstGeom prst="rect">
            <a:avLst/>
          </a:prstGeom>
          <a:solidFill>
            <a:schemeClr val="tx1">
              <a:alpha val="0"/>
            </a:schemeClr>
          </a:solidFill>
        </p:spPr>
        <p:txBody>
          <a:bodyPr vert="vert270" lIns="91440" tIns="45720" rIns="91440" bIns="45720" rtlCol="0" anchor="b">
            <a:normAutofit lnSpcReduction="10000"/>
          </a:bodyPr>
          <a:lstStyle/>
          <a:p>
            <a:pPr algn="r">
              <a:spcBef>
                <a:spcPct val="20000"/>
              </a:spcBef>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a:t>
            </a:r>
            <a:r>
              <a:rPr lang="en-US" sz="900" dirty="0" smtClean="0">
                <a:solidFill>
                  <a:schemeClr val="bg1"/>
                </a:solidFill>
                <a:latin typeface="Calibri" pitchFamily="34" charset="0"/>
              </a:rPr>
              <a:t>Aero Diffusion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Technical</a:t>
            </a:r>
            <a:r>
              <a:rPr kumimoji="0" lang="en-US" sz="900" b="0" i="0" u="none" strike="noStrike" kern="1200" cap="none" spc="0" normalizeH="0" noProof="0" dirty="0" smtClean="0">
                <a:ln>
                  <a:noFill/>
                </a:ln>
                <a:solidFill>
                  <a:schemeClr val="bg1"/>
                </a:solidFill>
                <a:effectLst/>
                <a:uLnTx/>
                <a:uFillTx/>
                <a:latin typeface="+mn-lt"/>
                <a:ea typeface="+mn-ea"/>
                <a:cs typeface="+mn-cs"/>
              </a:rPr>
              <a:t> Specifications</a:t>
            </a:r>
            <a:r>
              <a:rPr lang="en-US" sz="900" dirty="0" smtClean="0">
                <a:solidFill>
                  <a:schemeClr val="bg1"/>
                </a:solidFill>
              </a:rPr>
              <a:t> </a:t>
            </a:r>
            <a:r>
              <a:rPr kumimoji="0" lang="en-US" sz="900" b="0" i="0" u="none" strike="noStrike" kern="1200" cap="none" spc="0" normalizeH="0" baseline="0" noProof="0" dirty="0" smtClean="0">
                <a:ln>
                  <a:noFill/>
                </a:ln>
                <a:solidFill>
                  <a:schemeClr val="bg1"/>
                </a:solidFill>
                <a:effectLst/>
                <a:uLnTx/>
                <a:uFillTx/>
                <a:latin typeface="+mn-lt"/>
                <a:ea typeface="+mn-ea"/>
                <a:cs typeface="+mn-cs"/>
              </a:rPr>
              <a:t>2014</a:t>
            </a:r>
            <a:endParaRPr kumimoji="0" lang="el-GR" sz="900" b="0" i="0" u="none" strike="noStrike" kern="1200" cap="none" spc="0" normalizeH="0" baseline="0" noProof="0" dirty="0">
              <a:ln>
                <a:noFill/>
              </a:ln>
              <a:solidFill>
                <a:schemeClr val="bg1"/>
              </a:solidFill>
              <a:effectLst/>
              <a:uLnTx/>
              <a:uFillTx/>
              <a:latin typeface="+mn-lt"/>
              <a:ea typeface="+mn-ea"/>
              <a:cs typeface="+mn-cs"/>
            </a:endParaRPr>
          </a:p>
        </p:txBody>
      </p:sp>
      <p:sp>
        <p:nvSpPr>
          <p:cNvPr id="16"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kern="0" dirty="0" smtClean="0">
                <a:solidFill>
                  <a:schemeClr val="bg1"/>
                </a:solidFill>
                <a:latin typeface="Corbel" pitchFamily="34" charset="0"/>
              </a:rPr>
              <a:t>Specifications</a:t>
            </a: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srv1\Users\spring07\Desktop\fresh office.tif"/>
          <p:cNvPicPr>
            <a:picLocks noChangeAspect="1" noChangeArrowheads="1"/>
          </p:cNvPicPr>
          <p:nvPr/>
        </p:nvPicPr>
        <p:blipFill>
          <a:blip r:embed="rId3" cstate="print">
            <a:duotone>
              <a:prstClr val="black"/>
              <a:schemeClr val="accent5">
                <a:tint val="45000"/>
                <a:satMod val="400000"/>
              </a:schemeClr>
            </a:duotone>
          </a:blip>
          <a:srcRect l="41246" r="13240"/>
          <a:stretch>
            <a:fillRect/>
          </a:stretch>
        </p:blipFill>
        <p:spPr bwMode="auto">
          <a:xfrm rot="5400000">
            <a:off x="2607455" y="-892967"/>
            <a:ext cx="3929090" cy="9144000"/>
          </a:xfrm>
          <a:prstGeom prst="rect">
            <a:avLst/>
          </a:prstGeom>
          <a:noFill/>
        </p:spPr>
      </p:pic>
      <p:sp>
        <p:nvSpPr>
          <p:cNvPr id="62500" name="2 - Υπότιτλος"/>
          <p:cNvSpPr txBox="1">
            <a:spLocks/>
          </p:cNvSpPr>
          <p:nvPr/>
        </p:nvSpPr>
        <p:spPr bwMode="auto">
          <a:xfrm>
            <a:off x="5795963" y="4005263"/>
            <a:ext cx="2305050" cy="1295400"/>
          </a:xfrm>
          <a:prstGeom prst="rect">
            <a:avLst/>
          </a:prstGeom>
          <a:noFill/>
          <a:ln w="9525">
            <a:noFill/>
            <a:miter lim="800000"/>
            <a:headEnd/>
            <a:tailEnd/>
          </a:ln>
        </p:spPr>
        <p:txBody>
          <a:bodyPr/>
          <a:lstStyle/>
          <a:p>
            <a:pPr algn="ctr"/>
            <a:endParaRPr lang="el-GR" sz="800" b="1">
              <a:solidFill>
                <a:srgbClr val="FFFFFF"/>
              </a:solidFill>
              <a:latin typeface="Calibri" pitchFamily="34" charset="0"/>
            </a:endParaRPr>
          </a:p>
        </p:txBody>
      </p:sp>
      <p:sp>
        <p:nvSpPr>
          <p:cNvPr id="11" name="2 - Υπότιτλος"/>
          <p:cNvSpPr txBox="1">
            <a:spLocks/>
          </p:cNvSpPr>
          <p:nvPr/>
        </p:nvSpPr>
        <p:spPr>
          <a:xfrm>
            <a:off x="3000364" y="2714620"/>
            <a:ext cx="3429024" cy="2714644"/>
          </a:xfrm>
          <a:prstGeom prst="rect">
            <a:avLst/>
          </a:prstGeom>
        </p:spPr>
        <p:txBody>
          <a:bodyPr vert="horz" lIns="91440" tIns="45720" rIns="91440" bIns="45720" rtlCol="0">
            <a:normAutofit/>
          </a:bodyPr>
          <a:lstStyle/>
          <a:p>
            <a:pPr algn="ctr">
              <a:spcAft>
                <a:spcPts val="0"/>
              </a:spcAft>
            </a:pPr>
            <a:r>
              <a:rPr lang="en-US" sz="3200" dirty="0" smtClean="0">
                <a:solidFill>
                  <a:schemeClr val="bg1"/>
                </a:solidFill>
                <a:latin typeface="Trebuchet MS" pitchFamily="34" charset="0"/>
              </a:rPr>
              <a:t>Revolutionary </a:t>
            </a:r>
            <a:r>
              <a:rPr lang="en-US" sz="2000" dirty="0" smtClean="0">
                <a:solidFill>
                  <a:schemeClr val="bg1"/>
                </a:solidFill>
                <a:latin typeface="Trebuchet MS" pitchFamily="34" charset="0"/>
              </a:rPr>
              <a:t>solutions</a:t>
            </a:r>
            <a:r>
              <a:rPr lang="el-GR" sz="2000" dirty="0" smtClean="0">
                <a:solidFill>
                  <a:schemeClr val="bg1"/>
                </a:solidFill>
                <a:latin typeface="Trebuchet MS" pitchFamily="34" charset="0"/>
              </a:rPr>
              <a:t> </a:t>
            </a:r>
          </a:p>
          <a:p>
            <a:pPr algn="ctr">
              <a:spcAft>
                <a:spcPts val="0"/>
              </a:spcAft>
            </a:pPr>
            <a:r>
              <a:rPr lang="en-US" sz="1600" dirty="0" smtClean="0">
                <a:solidFill>
                  <a:schemeClr val="bg1"/>
                </a:solidFill>
                <a:latin typeface="Trebuchet MS" pitchFamily="34" charset="0"/>
              </a:rPr>
              <a:t>for </a:t>
            </a:r>
            <a:r>
              <a:rPr lang="en-US" sz="3200" dirty="0" smtClean="0">
                <a:solidFill>
                  <a:schemeClr val="bg1"/>
                </a:solidFill>
                <a:latin typeface="Trebuchet MS" pitchFamily="34" charset="0"/>
              </a:rPr>
              <a:t>different</a:t>
            </a:r>
            <a:endParaRPr lang="en-US" sz="1600" dirty="0" smtClean="0">
              <a:solidFill>
                <a:schemeClr val="bg1"/>
              </a:solidFill>
              <a:latin typeface="Trebuchet MS" pitchFamily="34" charset="0"/>
            </a:endParaRPr>
          </a:p>
          <a:p>
            <a:pPr algn="ctr">
              <a:spcAft>
                <a:spcPts val="0"/>
              </a:spcAft>
            </a:pPr>
            <a:r>
              <a:rPr lang="en-US" sz="3200" dirty="0" smtClean="0">
                <a:solidFill>
                  <a:schemeClr val="bg1"/>
                </a:solidFill>
                <a:latin typeface="Trebuchet MS" pitchFamily="34" charset="0"/>
              </a:rPr>
              <a:t>needs</a:t>
            </a:r>
            <a:r>
              <a:rPr lang="en-US" sz="1600" dirty="0" smtClean="0">
                <a:solidFill>
                  <a:schemeClr val="bg1"/>
                </a:solidFill>
                <a:latin typeface="Trebuchet MS" pitchFamily="34" charset="0"/>
              </a:rPr>
              <a:t>…</a:t>
            </a:r>
          </a:p>
        </p:txBody>
      </p:sp>
      <p:pic>
        <p:nvPicPr>
          <p:cNvPr id="7" name="Picture 2" descr="C:\FRANCHISE\MARKETING &amp; MORE\LOGO SPRINGAIR\NEW\SPRING AIR LOGO NEO.jpg"/>
          <p:cNvPicPr>
            <a:picLocks noChangeAspect="1" noChangeArrowheads="1"/>
          </p:cNvPicPr>
          <p:nvPr/>
        </p:nvPicPr>
        <p:blipFill>
          <a:blip r:embed="rId4" cstate="print"/>
          <a:srcRect/>
          <a:stretch>
            <a:fillRect/>
          </a:stretch>
        </p:blipFill>
        <p:spPr bwMode="auto">
          <a:xfrm>
            <a:off x="3714744" y="0"/>
            <a:ext cx="1928826" cy="1444946"/>
          </a:xfrm>
          <a:prstGeom prst="rect">
            <a:avLst/>
          </a:prstGeom>
          <a:noFill/>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rv1\Users\spring07\Desktop\E2 AROMA\ONE HYDE PARK\PHOTOS\arc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Title 1"/>
          <p:cNvSpPr txBox="1">
            <a:spLocks/>
          </p:cNvSpPr>
          <p:nvPr/>
        </p:nvSpPr>
        <p:spPr>
          <a:xfrm>
            <a:off x="609600" y="685800"/>
            <a:ext cx="4724400" cy="609600"/>
          </a:xfrm>
          <a:prstGeom prst="rect">
            <a:avLst/>
          </a:prstGeom>
        </p:spPr>
        <p:txBody>
          <a:bodyPr vert="horz" lIns="91440" tIns="45720" rIns="91440" bIns="45720" rtlCol="0" anchor="ctr">
            <a:noAutofit/>
          </a:bodyPr>
          <a:lstStyle/>
          <a:p>
            <a:pPr>
              <a:spcBef>
                <a:spcPct val="0"/>
              </a:spcBef>
              <a:defRPr/>
            </a:pPr>
            <a:r>
              <a:rPr lang="en-US" kern="0" dirty="0" smtClean="0">
                <a:solidFill>
                  <a:schemeClr val="bg1"/>
                </a:solidFill>
                <a:latin typeface="Century Gothic" pitchFamily="34" charset="0"/>
              </a:rPr>
              <a:t> </a:t>
            </a:r>
          </a:p>
        </p:txBody>
      </p:sp>
      <p:sp>
        <p:nvSpPr>
          <p:cNvPr id="12"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kern="0" dirty="0" smtClean="0">
                <a:solidFill>
                  <a:schemeClr val="bg1"/>
                </a:solidFill>
                <a:latin typeface="Corbel" pitchFamily="34" charset="0"/>
              </a:rPr>
              <a:t>Table of Contents</a:t>
            </a:r>
          </a:p>
        </p:txBody>
      </p:sp>
      <p:sp>
        <p:nvSpPr>
          <p:cNvPr id="14" name="Text Placeholder 2"/>
          <p:cNvSpPr txBox="1">
            <a:spLocks/>
          </p:cNvSpPr>
          <p:nvPr/>
        </p:nvSpPr>
        <p:spPr>
          <a:xfrm rot="5400000">
            <a:off x="4164820" y="2235978"/>
            <a:ext cx="457200" cy="8786843"/>
          </a:xfrm>
          <a:prstGeom prst="rect">
            <a:avLst/>
          </a:prstGeom>
          <a:solidFill>
            <a:schemeClr val="tx1">
              <a:alpha val="0"/>
            </a:schemeClr>
          </a:solidFill>
        </p:spPr>
        <p:txBody>
          <a:bodyPr vert="vert270" lIns="91440" tIns="45720" rIns="91440" bIns="45720" rtlCol="0" anchor="b">
            <a:normAutofit lnSpcReduction="10000"/>
          </a:bodyPr>
          <a:lstStyle/>
          <a:p>
            <a:pPr algn="r">
              <a:spcBef>
                <a:spcPct val="20000"/>
              </a:spcBef>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a:t>
            </a:r>
            <a:r>
              <a:rPr lang="en-US" sz="900" dirty="0" smtClean="0">
                <a:solidFill>
                  <a:schemeClr val="bg1"/>
                </a:solidFill>
                <a:latin typeface="Calibri" pitchFamily="34" charset="0"/>
              </a:rPr>
              <a:t>Aero Diffusion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Technical</a:t>
            </a:r>
            <a:r>
              <a:rPr kumimoji="0" lang="en-US" sz="900" b="0" i="0" u="none" strike="noStrike" kern="1200" cap="none" spc="0" normalizeH="0" noProof="0" dirty="0" smtClean="0">
                <a:ln>
                  <a:noFill/>
                </a:ln>
                <a:solidFill>
                  <a:schemeClr val="bg1"/>
                </a:solidFill>
                <a:effectLst/>
                <a:uLnTx/>
                <a:uFillTx/>
                <a:latin typeface="+mn-lt"/>
                <a:ea typeface="+mn-ea"/>
                <a:cs typeface="+mn-cs"/>
              </a:rPr>
              <a:t> Specifications</a:t>
            </a:r>
            <a:r>
              <a:rPr lang="en-US" sz="900" dirty="0" smtClean="0">
                <a:solidFill>
                  <a:schemeClr val="bg1"/>
                </a:solidFill>
              </a:rPr>
              <a:t> </a:t>
            </a:r>
            <a:r>
              <a:rPr kumimoji="0" lang="en-US" sz="900" b="0" i="0" u="none" strike="noStrike" kern="1200" cap="none" spc="0" normalizeH="0" baseline="0" noProof="0" dirty="0" smtClean="0">
                <a:ln>
                  <a:noFill/>
                </a:ln>
                <a:solidFill>
                  <a:schemeClr val="bg1"/>
                </a:solidFill>
                <a:effectLst/>
                <a:uLnTx/>
                <a:uFillTx/>
                <a:latin typeface="+mn-lt"/>
                <a:ea typeface="+mn-ea"/>
                <a:cs typeface="+mn-cs"/>
              </a:rPr>
              <a:t>2014</a:t>
            </a:r>
            <a:endParaRPr kumimoji="0" lang="el-GR" sz="900" b="0" i="0" u="none" strike="noStrike" kern="1200" cap="none" spc="0" normalizeH="0" baseline="0" noProof="0" dirty="0">
              <a:ln>
                <a:noFill/>
              </a:ln>
              <a:solidFill>
                <a:schemeClr val="bg1"/>
              </a:solidFill>
              <a:effectLst/>
              <a:uLnTx/>
              <a:uFillTx/>
              <a:latin typeface="+mn-lt"/>
              <a:ea typeface="+mn-ea"/>
              <a:cs typeface="+mn-cs"/>
            </a:endParaRPr>
          </a:p>
        </p:txBody>
      </p:sp>
      <p:sp>
        <p:nvSpPr>
          <p:cNvPr id="15"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9" name="Title 1"/>
          <p:cNvSpPr txBox="1">
            <a:spLocks/>
          </p:cNvSpPr>
          <p:nvPr/>
        </p:nvSpPr>
        <p:spPr>
          <a:xfrm>
            <a:off x="500034" y="1214422"/>
            <a:ext cx="8258204" cy="4857784"/>
          </a:xfrm>
          <a:prstGeom prst="rect">
            <a:avLst/>
          </a:prstGeom>
        </p:spPr>
        <p:txBody>
          <a:bodyPr vert="horz" lIns="91440" tIns="45720" rIns="91440" bIns="45720" rtlCol="0" anchor="ctr">
            <a:noAutofit/>
          </a:bodyPr>
          <a:lstStyle/>
          <a:p>
            <a:pPr marL="400050" indent="-400050" algn="just">
              <a:lnSpc>
                <a:spcPct val="200000"/>
              </a:lnSpc>
              <a:buAutoNum type="romanUcParenR"/>
            </a:pPr>
            <a:r>
              <a:rPr lang="en-US" dirty="0" smtClean="0">
                <a:solidFill>
                  <a:schemeClr val="bg1"/>
                </a:solidFill>
                <a:latin typeface="Corbel" pitchFamily="34" charset="0"/>
              </a:rPr>
              <a:t>Introduction		</a:t>
            </a:r>
            <a:r>
              <a:rPr lang="en-US" i="1" dirty="0" smtClean="0">
                <a:solidFill>
                  <a:schemeClr val="bg1"/>
                </a:solidFill>
                <a:latin typeface="Corbel" pitchFamily="34" charset="0"/>
              </a:rPr>
              <a:t>p.3</a:t>
            </a:r>
          </a:p>
          <a:p>
            <a:pPr marL="400050" indent="-400050" algn="just">
              <a:lnSpc>
                <a:spcPct val="200000"/>
              </a:lnSpc>
              <a:buAutoNum type="romanUcParenR"/>
            </a:pPr>
            <a:r>
              <a:rPr lang="en-US" dirty="0" smtClean="0">
                <a:solidFill>
                  <a:schemeClr val="bg1"/>
                </a:solidFill>
                <a:latin typeface="Corbel" pitchFamily="34" charset="0"/>
              </a:rPr>
              <a:t>Technology		</a:t>
            </a:r>
            <a:r>
              <a:rPr lang="en-US" i="1" dirty="0" smtClean="0">
                <a:solidFill>
                  <a:schemeClr val="bg1"/>
                </a:solidFill>
                <a:latin typeface="Corbel" pitchFamily="34" charset="0"/>
              </a:rPr>
              <a:t>p.5</a:t>
            </a:r>
          </a:p>
          <a:p>
            <a:pPr marL="400050" indent="-400050" algn="just">
              <a:lnSpc>
                <a:spcPct val="200000"/>
              </a:lnSpc>
              <a:buAutoNum type="romanUcParenR"/>
            </a:pPr>
            <a:r>
              <a:rPr lang="en-US" dirty="0" smtClean="0">
                <a:solidFill>
                  <a:schemeClr val="bg1"/>
                </a:solidFill>
                <a:latin typeface="Corbel" pitchFamily="34" charset="0"/>
              </a:rPr>
              <a:t>Precautions		</a:t>
            </a:r>
            <a:r>
              <a:rPr lang="en-US" i="1" dirty="0" smtClean="0">
                <a:solidFill>
                  <a:schemeClr val="bg1"/>
                </a:solidFill>
                <a:latin typeface="Corbel" pitchFamily="34" charset="0"/>
              </a:rPr>
              <a:t>p.6</a:t>
            </a:r>
          </a:p>
          <a:p>
            <a:pPr marL="400050" indent="-400050" algn="just">
              <a:lnSpc>
                <a:spcPct val="200000"/>
              </a:lnSpc>
              <a:buAutoNum type="romanUcParenR"/>
            </a:pPr>
            <a:r>
              <a:rPr lang="en-US" dirty="0" smtClean="0">
                <a:solidFill>
                  <a:schemeClr val="bg1"/>
                </a:solidFill>
                <a:latin typeface="Corbel" pitchFamily="34" charset="0"/>
              </a:rPr>
              <a:t>General Maintenance	</a:t>
            </a:r>
            <a:r>
              <a:rPr lang="en-US" i="1" dirty="0" smtClean="0">
                <a:solidFill>
                  <a:schemeClr val="bg1"/>
                </a:solidFill>
                <a:latin typeface="Corbel" pitchFamily="34" charset="0"/>
              </a:rPr>
              <a:t>p.7</a:t>
            </a:r>
          </a:p>
          <a:p>
            <a:pPr marL="400050" indent="-400050" algn="just">
              <a:lnSpc>
                <a:spcPct val="200000"/>
              </a:lnSpc>
              <a:buAutoNum type="romanUcParenR"/>
            </a:pPr>
            <a:r>
              <a:rPr lang="en-US" dirty="0" smtClean="0">
                <a:solidFill>
                  <a:schemeClr val="bg1"/>
                </a:solidFill>
                <a:latin typeface="Corbel" pitchFamily="34" charset="0"/>
              </a:rPr>
              <a:t>Programming		</a:t>
            </a:r>
            <a:r>
              <a:rPr lang="en-US" i="1" dirty="0" smtClean="0">
                <a:solidFill>
                  <a:schemeClr val="bg1"/>
                </a:solidFill>
                <a:latin typeface="Corbel" pitchFamily="34" charset="0"/>
              </a:rPr>
              <a:t>p.8</a:t>
            </a:r>
          </a:p>
          <a:p>
            <a:pPr marL="400050" indent="-400050" algn="just">
              <a:lnSpc>
                <a:spcPct val="200000"/>
              </a:lnSpc>
              <a:buAutoNum type="romanUcParenR"/>
            </a:pPr>
            <a:r>
              <a:rPr lang="en-US" dirty="0" smtClean="0">
                <a:solidFill>
                  <a:schemeClr val="bg1"/>
                </a:solidFill>
                <a:latin typeface="Corbel" pitchFamily="34" charset="0"/>
              </a:rPr>
              <a:t>Specifications		</a:t>
            </a:r>
            <a:r>
              <a:rPr lang="en-US" i="1" dirty="0" smtClean="0">
                <a:solidFill>
                  <a:schemeClr val="bg1"/>
                </a:solidFill>
                <a:latin typeface="Corbel" pitchFamily="34" charset="0"/>
              </a:rPr>
              <a:t>p.13</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rv1\Users\spring07\Desktop\E2 AROMA\ONE HYDE PARK\PHOTOS\arc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Title 1"/>
          <p:cNvSpPr txBox="1">
            <a:spLocks/>
          </p:cNvSpPr>
          <p:nvPr/>
        </p:nvSpPr>
        <p:spPr>
          <a:xfrm>
            <a:off x="609600" y="685800"/>
            <a:ext cx="4724400" cy="609600"/>
          </a:xfrm>
          <a:prstGeom prst="rect">
            <a:avLst/>
          </a:prstGeom>
        </p:spPr>
        <p:txBody>
          <a:bodyPr vert="horz" lIns="91440" tIns="45720" rIns="91440" bIns="45720" rtlCol="0" anchor="ctr">
            <a:noAutofit/>
          </a:bodyPr>
          <a:lstStyle/>
          <a:p>
            <a:pPr>
              <a:spcBef>
                <a:spcPct val="0"/>
              </a:spcBef>
              <a:defRPr/>
            </a:pPr>
            <a:r>
              <a:rPr lang="en-US" kern="0" dirty="0" smtClean="0">
                <a:solidFill>
                  <a:schemeClr val="bg1"/>
                </a:solidFill>
                <a:latin typeface="Century Gothic" pitchFamily="34" charset="0"/>
              </a:rPr>
              <a:t> </a:t>
            </a:r>
          </a:p>
        </p:txBody>
      </p:sp>
      <p:sp>
        <p:nvSpPr>
          <p:cNvPr id="12"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kern="0" dirty="0" smtClean="0">
                <a:solidFill>
                  <a:schemeClr val="bg1"/>
                </a:solidFill>
                <a:latin typeface="Corbel" pitchFamily="34" charset="0"/>
              </a:rPr>
              <a:t>Introduction</a:t>
            </a:r>
          </a:p>
        </p:txBody>
      </p:sp>
      <p:sp>
        <p:nvSpPr>
          <p:cNvPr id="15"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9" name="Title 1"/>
          <p:cNvSpPr txBox="1">
            <a:spLocks/>
          </p:cNvSpPr>
          <p:nvPr/>
        </p:nvSpPr>
        <p:spPr>
          <a:xfrm>
            <a:off x="500034" y="1214422"/>
            <a:ext cx="8258204" cy="4857784"/>
          </a:xfrm>
          <a:prstGeom prst="rect">
            <a:avLst/>
          </a:prstGeom>
        </p:spPr>
        <p:txBody>
          <a:bodyPr vert="horz" lIns="91440" tIns="45720" rIns="91440" bIns="45720" rtlCol="0" anchor="ctr">
            <a:noAutofit/>
          </a:bodyPr>
          <a:lstStyle/>
          <a:p>
            <a:pPr marL="400050" indent="-400050" algn="just">
              <a:lnSpc>
                <a:spcPct val="200000"/>
              </a:lnSpc>
            </a:pPr>
            <a:r>
              <a:rPr lang="en-US" sz="2000" b="1" i="1" kern="0" dirty="0" smtClean="0">
                <a:solidFill>
                  <a:schemeClr val="bg1"/>
                </a:solidFill>
                <a:latin typeface="Corbel" pitchFamily="34" charset="0"/>
              </a:rPr>
              <a:t>	</a:t>
            </a:r>
            <a:r>
              <a:rPr lang="en-US" b="1" i="1" kern="0" dirty="0" smtClean="0">
                <a:solidFill>
                  <a:schemeClr val="bg1"/>
                </a:solidFill>
                <a:latin typeface="Corbel" pitchFamily="34" charset="0"/>
              </a:rPr>
              <a:t>Aero Diffusion Technology® </a:t>
            </a:r>
            <a:r>
              <a:rPr lang="en-US" kern="0" dirty="0" smtClean="0">
                <a:solidFill>
                  <a:schemeClr val="bg1"/>
                </a:solidFill>
                <a:latin typeface="Corbel" pitchFamily="34" charset="0"/>
              </a:rPr>
              <a:t>can be applied </a:t>
            </a:r>
            <a:r>
              <a:rPr lang="en-US" kern="0" smtClean="0">
                <a:solidFill>
                  <a:schemeClr val="bg1"/>
                </a:solidFill>
                <a:latin typeface="Corbel" pitchFamily="34" charset="0"/>
              </a:rPr>
              <a:t>by </a:t>
            </a:r>
            <a:r>
              <a:rPr lang="en-US" kern="0" smtClean="0">
                <a:solidFill>
                  <a:schemeClr val="bg1"/>
                </a:solidFill>
                <a:latin typeface="Corbel" pitchFamily="34" charset="0"/>
              </a:rPr>
              <a:t>3 </a:t>
            </a:r>
            <a:r>
              <a:rPr lang="en-US" kern="0" dirty="0" smtClean="0">
                <a:solidFill>
                  <a:schemeClr val="bg1"/>
                </a:solidFill>
                <a:latin typeface="Corbel" pitchFamily="34" charset="0"/>
              </a:rPr>
              <a:t>different  devices that cover every need. The devices have been designed in order to respond to the demands of any project or area. They are fully programmed and </a:t>
            </a:r>
            <a:r>
              <a:rPr lang="en-US" kern="0" dirty="0" err="1" smtClean="0">
                <a:solidFill>
                  <a:schemeClr val="bg1"/>
                </a:solidFill>
                <a:latin typeface="Corbel" pitchFamily="34" charset="0"/>
              </a:rPr>
              <a:t>ergonomical</a:t>
            </a:r>
            <a:r>
              <a:rPr lang="en-US" kern="0" dirty="0" smtClean="0">
                <a:solidFill>
                  <a:schemeClr val="bg1"/>
                </a:solidFill>
                <a:latin typeface="Corbel" pitchFamily="34" charset="0"/>
              </a:rPr>
              <a:t>.</a:t>
            </a:r>
            <a:endParaRPr lang="en-US" b="1" dirty="0" smtClean="0">
              <a:solidFill>
                <a:schemeClr val="bg1"/>
              </a:solidFill>
              <a:latin typeface="Corbel" pitchFamily="34" charset="0"/>
            </a:endParaRPr>
          </a:p>
        </p:txBody>
      </p:sp>
      <p:sp>
        <p:nvSpPr>
          <p:cNvPr id="11" name="Text Placeholder 2"/>
          <p:cNvSpPr txBox="1">
            <a:spLocks/>
          </p:cNvSpPr>
          <p:nvPr/>
        </p:nvSpPr>
        <p:spPr>
          <a:xfrm rot="5400000">
            <a:off x="4164820" y="2235978"/>
            <a:ext cx="457200" cy="8786843"/>
          </a:xfrm>
          <a:prstGeom prst="rect">
            <a:avLst/>
          </a:prstGeom>
          <a:solidFill>
            <a:schemeClr val="tx1">
              <a:alpha val="0"/>
            </a:schemeClr>
          </a:solidFill>
        </p:spPr>
        <p:txBody>
          <a:bodyPr vert="vert270" lIns="91440" tIns="45720" rIns="91440" bIns="45720" rtlCol="0" anchor="b">
            <a:normAutofit lnSpcReduction="10000"/>
          </a:bodyPr>
          <a:lstStyle/>
          <a:p>
            <a:pPr algn="r">
              <a:spcBef>
                <a:spcPct val="20000"/>
              </a:spcBef>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a:t>
            </a:r>
            <a:r>
              <a:rPr lang="en-US" sz="900" dirty="0" smtClean="0">
                <a:solidFill>
                  <a:schemeClr val="bg1"/>
                </a:solidFill>
                <a:latin typeface="Calibri" pitchFamily="34" charset="0"/>
              </a:rPr>
              <a:t>Aero Diffusion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Technical</a:t>
            </a:r>
            <a:r>
              <a:rPr kumimoji="0" lang="en-US" sz="900" b="0" i="0" u="none" strike="noStrike" kern="1200" cap="none" spc="0" normalizeH="0" noProof="0" dirty="0" smtClean="0">
                <a:ln>
                  <a:noFill/>
                </a:ln>
                <a:solidFill>
                  <a:schemeClr val="bg1"/>
                </a:solidFill>
                <a:effectLst/>
                <a:uLnTx/>
                <a:uFillTx/>
                <a:latin typeface="+mn-lt"/>
                <a:ea typeface="+mn-ea"/>
                <a:cs typeface="+mn-cs"/>
              </a:rPr>
              <a:t> Specifications</a:t>
            </a:r>
            <a:r>
              <a:rPr lang="en-US" sz="900" dirty="0" smtClean="0">
                <a:solidFill>
                  <a:schemeClr val="bg1"/>
                </a:solidFill>
              </a:rPr>
              <a:t> </a:t>
            </a:r>
            <a:r>
              <a:rPr kumimoji="0" lang="en-US" sz="900" b="0" i="0" u="none" strike="noStrike" kern="1200" cap="none" spc="0" normalizeH="0" baseline="0" noProof="0" dirty="0" smtClean="0">
                <a:ln>
                  <a:noFill/>
                </a:ln>
                <a:solidFill>
                  <a:schemeClr val="bg1"/>
                </a:solidFill>
                <a:effectLst/>
                <a:uLnTx/>
                <a:uFillTx/>
                <a:latin typeface="+mn-lt"/>
                <a:ea typeface="+mn-ea"/>
                <a:cs typeface="+mn-cs"/>
              </a:rPr>
              <a:t>2014</a:t>
            </a:r>
            <a:endParaRPr kumimoji="0" lang="el-GR" sz="9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descr="\\srv1\Users\spring07\Desktop\E2 AROMA\ONE HYDE PARK\PHOTOS\arc1.jpg"/>
          <p:cNvPicPr>
            <a:picLocks noChangeAspect="1" noChangeArrowheads="1"/>
          </p:cNvPicPr>
          <p:nvPr/>
        </p:nvPicPr>
        <p:blipFill>
          <a:blip r:embed="rId2"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4" name="2 - Θέση κειμένου"/>
          <p:cNvSpPr txBox="1">
            <a:spLocks/>
          </p:cNvSpPr>
          <p:nvPr/>
        </p:nvSpPr>
        <p:spPr>
          <a:xfrm>
            <a:off x="304800" y="2000240"/>
            <a:ext cx="3657600" cy="4324360"/>
          </a:xfrm>
          <a:prstGeom prst="rect">
            <a:avLst/>
          </a:prstGeom>
        </p:spPr>
        <p:txBody>
          <a:bodyPr tIns="0">
            <a:normAutofit/>
          </a:bodyPr>
          <a:lstStyle/>
          <a:p>
            <a:pPr algn="just">
              <a:spcBef>
                <a:spcPct val="20000"/>
              </a:spcBef>
              <a:buClr>
                <a:schemeClr val="tx1"/>
              </a:buClr>
            </a:pPr>
            <a:endParaRPr lang="en-US" sz="2100" b="1" kern="0" dirty="0" smtClean="0">
              <a:solidFill>
                <a:schemeClr val="bg1"/>
              </a:solidFill>
              <a:latin typeface="Corbel" pitchFamily="34" charset="0"/>
            </a:endParaRPr>
          </a:p>
          <a:p>
            <a:pPr algn="just">
              <a:spcBef>
                <a:spcPct val="20000"/>
              </a:spcBef>
              <a:buClr>
                <a:schemeClr val="tx1"/>
              </a:buClr>
            </a:pPr>
            <a:r>
              <a:rPr lang="en-US" sz="1400" b="1" kern="0" dirty="0" smtClean="0">
                <a:solidFill>
                  <a:schemeClr val="bg1"/>
                </a:solidFill>
                <a:latin typeface="Corbel" pitchFamily="34" charset="0"/>
              </a:rPr>
              <a:t> </a:t>
            </a:r>
          </a:p>
          <a:p>
            <a:pPr algn="just">
              <a:spcBef>
                <a:spcPct val="20000"/>
              </a:spcBef>
              <a:buClr>
                <a:schemeClr val="tx1"/>
              </a:buClr>
            </a:pPr>
            <a:endParaRPr lang="en-US" sz="1400" kern="0" dirty="0" smtClean="0">
              <a:solidFill>
                <a:schemeClr val="bg1"/>
              </a:solidFill>
              <a:latin typeface="Corbel" pitchFamily="34" charset="0"/>
            </a:endParaRPr>
          </a:p>
          <a:p>
            <a:pPr algn="just">
              <a:lnSpc>
                <a:spcPct val="250000"/>
              </a:lnSpc>
            </a:pPr>
            <a:r>
              <a:rPr lang="en-US" sz="1400" b="1" kern="0" dirty="0" err="1" smtClean="0">
                <a:solidFill>
                  <a:schemeClr val="bg1"/>
                </a:solidFill>
                <a:latin typeface="Corbel" pitchFamily="34" charset="0"/>
              </a:rPr>
              <a:t>IconoScent</a:t>
            </a:r>
            <a:r>
              <a:rPr lang="en-US" sz="1400" b="1" kern="0" dirty="0" smtClean="0">
                <a:solidFill>
                  <a:schemeClr val="bg1"/>
                </a:solidFill>
                <a:latin typeface="Calibri"/>
              </a:rPr>
              <a:t>®  </a:t>
            </a:r>
            <a:r>
              <a:rPr lang="en-US" sz="1400" kern="0" dirty="0" smtClean="0">
                <a:solidFill>
                  <a:schemeClr val="bg1"/>
                </a:solidFill>
                <a:latin typeface="Calibri"/>
              </a:rPr>
              <a:t>is a unique </a:t>
            </a:r>
            <a:r>
              <a:rPr lang="en-US" sz="1400" kern="0" dirty="0" smtClean="0">
                <a:solidFill>
                  <a:schemeClr val="bg1"/>
                </a:solidFill>
              </a:rPr>
              <a:t>solution for distinctive installation on the area. It can be placed on the floor or on a shelf and with it’s  fully programmed function  to respond to every need</a:t>
            </a:r>
            <a:endParaRPr lang="en-US" sz="1400" i="1" kern="0" dirty="0" smtClean="0">
              <a:solidFill>
                <a:schemeClr val="bg1"/>
              </a:solidFill>
              <a:latin typeface="Corbel" pitchFamily="34" charset="0"/>
            </a:endParaRPr>
          </a:p>
          <a:p>
            <a:pPr algn="just">
              <a:spcBef>
                <a:spcPct val="20000"/>
              </a:spcBef>
              <a:buClr>
                <a:schemeClr val="tx1"/>
              </a:buClr>
            </a:pPr>
            <a:endParaRPr lang="en-US" sz="1400" dirty="0" smtClean="0">
              <a:solidFill>
                <a:schemeClr val="bg1"/>
              </a:solidFill>
            </a:endParaRPr>
          </a:p>
          <a:p>
            <a:pPr algn="just">
              <a:spcBef>
                <a:spcPct val="20000"/>
              </a:spcBef>
              <a:buClr>
                <a:schemeClr val="tx1"/>
              </a:buClr>
            </a:pPr>
            <a:endParaRPr lang="en-US" sz="1400" dirty="0" smtClean="0">
              <a:solidFill>
                <a:schemeClr val="bg1"/>
              </a:solidFill>
            </a:endParaRPr>
          </a:p>
          <a:p>
            <a:pPr algn="just">
              <a:spcBef>
                <a:spcPct val="20000"/>
              </a:spcBef>
              <a:buClr>
                <a:schemeClr val="tx1"/>
              </a:buClr>
            </a:pPr>
            <a:endParaRPr lang="el-GR" sz="1400" dirty="0" smtClean="0">
              <a:solidFill>
                <a:srgbClr val="0070C0"/>
              </a:solidFill>
            </a:endParaRPr>
          </a:p>
          <a:p>
            <a:pPr algn="just">
              <a:spcBef>
                <a:spcPct val="20000"/>
              </a:spcBef>
              <a:buClr>
                <a:schemeClr val="tx1"/>
              </a:buClr>
            </a:pPr>
            <a:endParaRPr lang="el-GR" sz="1400" dirty="0" smtClean="0">
              <a:solidFill>
                <a:srgbClr val="0070C0"/>
              </a:solidFill>
            </a:endParaRPr>
          </a:p>
          <a:p>
            <a:pPr algn="just">
              <a:spcBef>
                <a:spcPct val="20000"/>
              </a:spcBef>
              <a:buClr>
                <a:schemeClr val="tx1"/>
              </a:buClr>
            </a:pPr>
            <a:endParaRPr lang="en-US" sz="1400" dirty="0" smtClean="0">
              <a:solidFill>
                <a:srgbClr val="0070C0"/>
              </a:solidFill>
            </a:endParaRPr>
          </a:p>
          <a:p>
            <a:pPr algn="just">
              <a:spcBef>
                <a:spcPct val="20000"/>
              </a:spcBef>
              <a:buClr>
                <a:schemeClr val="tx1"/>
              </a:buClr>
            </a:pPr>
            <a:endParaRPr lang="en-US" sz="1400" kern="0" dirty="0" smtClean="0">
              <a:solidFill>
                <a:schemeClr val="bg1"/>
              </a:solidFill>
              <a:latin typeface="Corbel" pitchFamily="34" charset="0"/>
            </a:endParaRPr>
          </a:p>
        </p:txBody>
      </p:sp>
      <p:sp>
        <p:nvSpPr>
          <p:cNvPr id="8"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b="1" kern="0" dirty="0" smtClean="0">
                <a:solidFill>
                  <a:schemeClr val="bg1"/>
                </a:solidFill>
              </a:rPr>
              <a:t> </a:t>
            </a:r>
            <a:r>
              <a:rPr lang="en-US" sz="2000" b="1" kern="0" dirty="0" err="1" smtClean="0">
                <a:solidFill>
                  <a:schemeClr val="bg1"/>
                </a:solidFill>
              </a:rPr>
              <a:t>IconoScent</a:t>
            </a:r>
            <a:r>
              <a:rPr lang="en-US" sz="2000" b="1" kern="0" dirty="0" smtClean="0">
                <a:solidFill>
                  <a:schemeClr val="bg1"/>
                </a:solidFill>
                <a:latin typeface="Calibri"/>
              </a:rPr>
              <a:t>®</a:t>
            </a:r>
            <a:endParaRPr lang="en-US" sz="2000" b="1" kern="0" dirty="0" smtClean="0">
              <a:solidFill>
                <a:schemeClr val="bg1"/>
              </a:solidFill>
            </a:endParaRPr>
          </a:p>
        </p:txBody>
      </p:sp>
      <p:sp>
        <p:nvSpPr>
          <p:cNvPr id="10"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12" name="Text Placeholder 2"/>
          <p:cNvSpPr txBox="1">
            <a:spLocks/>
          </p:cNvSpPr>
          <p:nvPr/>
        </p:nvSpPr>
        <p:spPr>
          <a:xfrm rot="5400000">
            <a:off x="3924299" y="2476499"/>
            <a:ext cx="457200" cy="8305801"/>
          </a:xfrm>
          <a:prstGeom prst="rect">
            <a:avLst/>
          </a:prstGeom>
          <a:solidFill>
            <a:schemeClr val="tx1">
              <a:alpha val="0"/>
            </a:schemeClr>
          </a:solidFill>
        </p:spPr>
        <p:txBody>
          <a:bodyPr vert="vert270" lIns="91440" tIns="45720" rIns="91440" bIns="45720" rtlCol="0" anchor="b">
            <a:norm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rgbClr val="777777"/>
                </a:solidFill>
                <a:effectLst/>
                <a:uLnTx/>
                <a:uFillTx/>
                <a:latin typeface="+mn-lt"/>
                <a:ea typeface="+mn-ea"/>
                <a:cs typeface="+mn-cs"/>
              </a:rPr>
              <a:t>     </a:t>
            </a:r>
            <a:r>
              <a:rPr lang="en-US" sz="900" dirty="0" smtClean="0">
                <a:solidFill>
                  <a:srgbClr val="777777"/>
                </a:solidFill>
              </a:rPr>
              <a:t>Product Catalogue</a:t>
            </a:r>
            <a:r>
              <a:rPr kumimoji="0" lang="en-US" sz="900" b="0" i="0" u="none" strike="noStrike" kern="1200" cap="none" spc="0" normalizeH="0" baseline="0" noProof="0" dirty="0" smtClean="0">
                <a:ln>
                  <a:noFill/>
                </a:ln>
                <a:solidFill>
                  <a:srgbClr val="777777"/>
                </a:solidFill>
                <a:effectLst/>
                <a:uLnTx/>
                <a:uFillTx/>
                <a:latin typeface="+mn-lt"/>
                <a:ea typeface="+mn-ea"/>
                <a:cs typeface="+mn-cs"/>
              </a:rPr>
              <a:t>_02.2014</a:t>
            </a:r>
            <a:endParaRPr kumimoji="0" lang="el-GR" sz="900" b="0" i="0" u="none" strike="noStrike" kern="1200" cap="none" spc="0" normalizeH="0" baseline="0" noProof="0" dirty="0">
              <a:ln>
                <a:noFill/>
              </a:ln>
              <a:solidFill>
                <a:srgbClr val="777777"/>
              </a:solidFill>
              <a:effectLst/>
              <a:uLnTx/>
              <a:uFillTx/>
              <a:latin typeface="+mn-lt"/>
              <a:ea typeface="+mn-ea"/>
              <a:cs typeface="+mn-cs"/>
            </a:endParaRPr>
          </a:p>
        </p:txBody>
      </p:sp>
      <p:pic>
        <p:nvPicPr>
          <p:cNvPr id="18" name="Picture 3" descr="\\srv1\Users\spring07\Desktop\IMG_3665.JPG"/>
          <p:cNvPicPr>
            <a:picLocks noChangeAspect="1" noChangeArrowheads="1"/>
          </p:cNvPicPr>
          <p:nvPr/>
        </p:nvPicPr>
        <p:blipFill>
          <a:blip r:embed="rId3" cstate="print"/>
          <a:srcRect b="27480"/>
          <a:stretch>
            <a:fillRect/>
          </a:stretch>
        </p:blipFill>
        <p:spPr bwMode="auto">
          <a:xfrm>
            <a:off x="5357818" y="2214554"/>
            <a:ext cx="2819400" cy="3071834"/>
          </a:xfrm>
          <a:prstGeom prst="rect">
            <a:avLst/>
          </a:prstGeom>
          <a:noFill/>
          <a:effectLst>
            <a:glow rad="228600">
              <a:schemeClr val="accent1">
                <a:satMod val="175000"/>
                <a:alpha val="40000"/>
              </a:schemeClr>
            </a:glow>
          </a:effectLst>
          <a:scene3d>
            <a:camera prst="orthographicFront"/>
            <a:lightRig rig="threePt" dir="t"/>
          </a:scene3d>
          <a:sp3d>
            <a:bevelT/>
          </a:sp3d>
        </p:spPr>
      </p:pic>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rv1\Users\spring07\Desktop\E2 AROMA\ONE HYDE PARK\PHOTOS\arc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Title 1"/>
          <p:cNvSpPr txBox="1">
            <a:spLocks/>
          </p:cNvSpPr>
          <p:nvPr/>
        </p:nvSpPr>
        <p:spPr>
          <a:xfrm>
            <a:off x="609600" y="685800"/>
            <a:ext cx="4724400" cy="609600"/>
          </a:xfrm>
          <a:prstGeom prst="rect">
            <a:avLst/>
          </a:prstGeom>
        </p:spPr>
        <p:txBody>
          <a:bodyPr vert="horz" lIns="91440" tIns="45720" rIns="91440" bIns="45720" rtlCol="0" anchor="ctr">
            <a:noAutofit/>
          </a:bodyPr>
          <a:lstStyle/>
          <a:p>
            <a:pPr>
              <a:spcBef>
                <a:spcPct val="0"/>
              </a:spcBef>
              <a:defRPr/>
            </a:pPr>
            <a:r>
              <a:rPr lang="en-US" kern="0" dirty="0" smtClean="0">
                <a:solidFill>
                  <a:schemeClr val="bg1"/>
                </a:solidFill>
                <a:latin typeface="Century Gothic" pitchFamily="34" charset="0"/>
              </a:rPr>
              <a:t> </a:t>
            </a:r>
          </a:p>
        </p:txBody>
      </p:sp>
      <p:sp>
        <p:nvSpPr>
          <p:cNvPr id="25" name="Title 1"/>
          <p:cNvSpPr txBox="1">
            <a:spLocks/>
          </p:cNvSpPr>
          <p:nvPr/>
        </p:nvSpPr>
        <p:spPr>
          <a:xfrm>
            <a:off x="457200" y="1828800"/>
            <a:ext cx="8258204" cy="4495800"/>
          </a:xfrm>
          <a:prstGeom prst="rect">
            <a:avLst/>
          </a:prstGeom>
        </p:spPr>
        <p:txBody>
          <a:bodyPr vert="horz" lIns="91440" tIns="45720" rIns="91440" bIns="45720" rtlCol="0" anchor="ctr">
            <a:noAutofit/>
          </a:bodyPr>
          <a:lstStyle/>
          <a:p>
            <a:pPr algn="ctr">
              <a:spcBef>
                <a:spcPct val="0"/>
              </a:spcBef>
              <a:defRPr/>
            </a:pPr>
            <a:r>
              <a:rPr lang="en-US" sz="1600" b="1" kern="0" dirty="0" smtClean="0">
                <a:solidFill>
                  <a:schemeClr val="bg1"/>
                </a:solidFill>
                <a:latin typeface="Corbel" pitchFamily="34" charset="0"/>
              </a:rPr>
              <a:t> </a:t>
            </a:r>
          </a:p>
          <a:p>
            <a:pPr algn="just"/>
            <a:r>
              <a:rPr lang="en-US" sz="1600" kern="0" dirty="0" smtClean="0">
                <a:solidFill>
                  <a:schemeClr val="bg1"/>
                </a:solidFill>
                <a:latin typeface="Corbel" pitchFamily="34" charset="0"/>
              </a:rPr>
              <a:t>Aero Diffusion appliances of </a:t>
            </a:r>
            <a:r>
              <a:rPr lang="en-US" sz="1600" b="1" kern="0" dirty="0" smtClean="0">
                <a:solidFill>
                  <a:srgbClr val="0070C0"/>
                </a:solidFill>
                <a:latin typeface="Corbel" pitchFamily="34" charset="0"/>
              </a:rPr>
              <a:t>Spring Air </a:t>
            </a:r>
            <a:r>
              <a:rPr lang="en-US" sz="1600" kern="0" dirty="0" smtClean="0">
                <a:solidFill>
                  <a:schemeClr val="bg1"/>
                </a:solidFill>
                <a:latin typeface="Corbel" pitchFamily="34" charset="0"/>
              </a:rPr>
              <a:t>thanks to the patented diffusion system that they use, they can ensure the conversion  of the liquid fragrance into ultra fine droplets ,distributing them at an average of 1.000 nanometers (1 micrometer </a:t>
            </a:r>
            <a:r>
              <a:rPr lang="el-GR" sz="1600" kern="0" dirty="0" smtClean="0">
                <a:solidFill>
                  <a:schemeClr val="bg1"/>
                </a:solidFill>
                <a:latin typeface="Corbel" pitchFamily="34" charset="0"/>
              </a:rPr>
              <a:t>μ</a:t>
            </a:r>
            <a:r>
              <a:rPr lang="en-US" sz="1600" kern="0" dirty="0" smtClean="0">
                <a:solidFill>
                  <a:schemeClr val="bg1"/>
                </a:solidFill>
                <a:latin typeface="Corbel" pitchFamily="34" charset="0"/>
              </a:rPr>
              <a:t>m</a:t>
            </a:r>
            <a:r>
              <a:rPr lang="el-GR" sz="1600" kern="0" dirty="0" smtClean="0">
                <a:solidFill>
                  <a:schemeClr val="bg1"/>
                </a:solidFill>
                <a:latin typeface="Corbel" pitchFamily="34" charset="0"/>
              </a:rPr>
              <a:t>) </a:t>
            </a:r>
            <a:r>
              <a:rPr lang="en-US" sz="1600" kern="0" dirty="0" smtClean="0">
                <a:solidFill>
                  <a:schemeClr val="bg1"/>
                </a:solidFill>
                <a:latin typeface="Corbel" pitchFamily="34" charset="0"/>
              </a:rPr>
              <a:t>in diameter.</a:t>
            </a:r>
          </a:p>
          <a:p>
            <a:pPr algn="just"/>
            <a:endParaRPr lang="en-US" sz="1600" kern="0" dirty="0" smtClean="0">
              <a:solidFill>
                <a:schemeClr val="bg1"/>
              </a:solidFill>
              <a:latin typeface="Corbel" pitchFamily="34" charset="0"/>
            </a:endParaRPr>
          </a:p>
          <a:p>
            <a:pPr algn="just"/>
            <a:r>
              <a:rPr lang="en-US" sz="1600" kern="0" dirty="0" smtClean="0">
                <a:solidFill>
                  <a:schemeClr val="bg1"/>
                </a:solidFill>
                <a:latin typeface="Corbel" pitchFamily="34" charset="0"/>
              </a:rPr>
              <a:t>What can be characterized as being unique concerning the </a:t>
            </a:r>
            <a:r>
              <a:rPr lang="en-US" sz="1600" b="1" i="1" kern="0" dirty="0" smtClean="0">
                <a:solidFill>
                  <a:schemeClr val="bg1"/>
                </a:solidFill>
              </a:rPr>
              <a:t>Aero Diffusion Technology</a:t>
            </a:r>
            <a:r>
              <a:rPr lang="en-US" sz="1600" b="1" i="1" kern="0" dirty="0" smtClean="0">
                <a:solidFill>
                  <a:schemeClr val="bg1"/>
                </a:solidFill>
                <a:latin typeface="Calibri"/>
              </a:rPr>
              <a:t>®</a:t>
            </a:r>
            <a:r>
              <a:rPr lang="en-US" sz="1600" b="1" i="1" kern="0" dirty="0" smtClean="0">
                <a:solidFill>
                  <a:schemeClr val="bg1"/>
                </a:solidFill>
              </a:rPr>
              <a:t> </a:t>
            </a:r>
            <a:r>
              <a:rPr lang="en-US" sz="1600" kern="0" dirty="0" smtClean="0">
                <a:solidFill>
                  <a:schemeClr val="bg1"/>
                </a:solidFill>
                <a:latin typeface="Corbel" pitchFamily="34" charset="0"/>
              </a:rPr>
              <a:t>is the small droplet diameter and the extra light weight of the droplet that can ensure uniform scent distribution.</a:t>
            </a:r>
          </a:p>
          <a:p>
            <a:pPr algn="just"/>
            <a:endParaRPr lang="en-US" sz="1600" kern="0" dirty="0" smtClean="0">
              <a:solidFill>
                <a:schemeClr val="bg1"/>
              </a:solidFill>
              <a:latin typeface="Corbel" pitchFamily="34" charset="0"/>
            </a:endParaRPr>
          </a:p>
          <a:p>
            <a:pPr algn="just"/>
            <a:r>
              <a:rPr lang="en-US" sz="1600" kern="0" dirty="0" smtClean="0">
                <a:solidFill>
                  <a:schemeClr val="bg1"/>
                </a:solidFill>
                <a:latin typeface="Corbel" pitchFamily="34" charset="0"/>
              </a:rPr>
              <a:t>In performance terms, Aero technology droplets convert liquid into vapor very fast. This ensures the absence of residues on surfaces within the scented area. Very important parameter is that the scent effect, which is created, cause very low concentration of fragrance in the air, usually less than 1PPM which is below the international standards for allergic response.</a:t>
            </a:r>
          </a:p>
          <a:p>
            <a:pPr algn="just"/>
            <a:endParaRPr lang="en-US" sz="1600" kern="0" dirty="0" smtClean="0">
              <a:solidFill>
                <a:schemeClr val="bg1"/>
              </a:solidFill>
              <a:latin typeface="Corbel" pitchFamily="34" charset="0"/>
            </a:endParaRPr>
          </a:p>
          <a:p>
            <a:pPr algn="just"/>
            <a:r>
              <a:rPr lang="en-US" sz="1600" kern="0" dirty="0" smtClean="0">
                <a:solidFill>
                  <a:schemeClr val="bg1"/>
                </a:solidFill>
                <a:latin typeface="Corbel" pitchFamily="34" charset="0"/>
              </a:rPr>
              <a:t>The perfect diffusion of the fragrance into the area can be achieved with the complete programming of the devices. Each device can be programmed for every day separately into two different zones. Thus, given that capability, the aromatization of each space is feasible.</a:t>
            </a:r>
            <a:endParaRPr lang="en-US" sz="1600" b="1" i="1" kern="0" dirty="0" smtClean="0">
              <a:solidFill>
                <a:schemeClr val="bg1"/>
              </a:solidFill>
              <a:latin typeface="Corbel" pitchFamily="34" charset="0"/>
            </a:endParaRPr>
          </a:p>
          <a:p>
            <a:pPr algn="just"/>
            <a:endParaRPr lang="en-US" sz="1600" b="1" i="1" kern="0" dirty="0" smtClean="0">
              <a:solidFill>
                <a:schemeClr val="bg1"/>
              </a:solidFill>
            </a:endParaRPr>
          </a:p>
          <a:p>
            <a:pPr algn="just"/>
            <a:endParaRPr lang="en-US" sz="1600" b="1" dirty="0" smtClean="0">
              <a:solidFill>
                <a:schemeClr val="bg1"/>
              </a:solidFill>
            </a:endParaRPr>
          </a:p>
        </p:txBody>
      </p:sp>
      <p:sp>
        <p:nvSpPr>
          <p:cNvPr id="12"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kern="0" dirty="0" smtClean="0">
                <a:solidFill>
                  <a:schemeClr val="bg1"/>
                </a:solidFill>
                <a:latin typeface="Corbel" pitchFamily="34" charset="0"/>
              </a:rPr>
              <a:t>Technology </a:t>
            </a:r>
          </a:p>
        </p:txBody>
      </p:sp>
      <p:sp>
        <p:nvSpPr>
          <p:cNvPr id="15"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9" name="Text Placeholder 2"/>
          <p:cNvSpPr txBox="1">
            <a:spLocks/>
          </p:cNvSpPr>
          <p:nvPr/>
        </p:nvSpPr>
        <p:spPr>
          <a:xfrm rot="5400000">
            <a:off x="4164820" y="2235978"/>
            <a:ext cx="457200" cy="8786843"/>
          </a:xfrm>
          <a:prstGeom prst="rect">
            <a:avLst/>
          </a:prstGeom>
          <a:solidFill>
            <a:schemeClr val="tx1">
              <a:alpha val="0"/>
            </a:schemeClr>
          </a:solidFill>
        </p:spPr>
        <p:txBody>
          <a:bodyPr vert="vert270" lIns="91440" tIns="45720" rIns="91440" bIns="45720" rtlCol="0" anchor="b">
            <a:normAutofit lnSpcReduction="10000"/>
          </a:bodyPr>
          <a:lstStyle/>
          <a:p>
            <a:pPr algn="r">
              <a:spcBef>
                <a:spcPct val="20000"/>
              </a:spcBef>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a:t>
            </a:r>
            <a:r>
              <a:rPr lang="en-US" sz="900" dirty="0" smtClean="0">
                <a:solidFill>
                  <a:schemeClr val="bg1"/>
                </a:solidFill>
                <a:latin typeface="Calibri" pitchFamily="34" charset="0"/>
              </a:rPr>
              <a:t>Aero Diffusion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Technical</a:t>
            </a:r>
            <a:r>
              <a:rPr kumimoji="0" lang="en-US" sz="900" b="0" i="0" u="none" strike="noStrike" kern="1200" cap="none" spc="0" normalizeH="0" noProof="0" dirty="0" smtClean="0">
                <a:ln>
                  <a:noFill/>
                </a:ln>
                <a:solidFill>
                  <a:schemeClr val="bg1"/>
                </a:solidFill>
                <a:effectLst/>
                <a:uLnTx/>
                <a:uFillTx/>
                <a:latin typeface="+mn-lt"/>
                <a:ea typeface="+mn-ea"/>
                <a:cs typeface="+mn-cs"/>
              </a:rPr>
              <a:t> Specifications</a:t>
            </a:r>
            <a:r>
              <a:rPr lang="en-US" sz="900" dirty="0" smtClean="0">
                <a:solidFill>
                  <a:schemeClr val="bg1"/>
                </a:solidFill>
              </a:rPr>
              <a:t> </a:t>
            </a:r>
            <a:r>
              <a:rPr kumimoji="0" lang="en-US" sz="900" b="0" i="0" u="none" strike="noStrike" kern="1200" cap="none" spc="0" normalizeH="0" baseline="0" noProof="0" dirty="0" smtClean="0">
                <a:ln>
                  <a:noFill/>
                </a:ln>
                <a:solidFill>
                  <a:schemeClr val="bg1"/>
                </a:solidFill>
                <a:effectLst/>
                <a:uLnTx/>
                <a:uFillTx/>
                <a:latin typeface="+mn-lt"/>
                <a:ea typeface="+mn-ea"/>
                <a:cs typeface="+mn-cs"/>
              </a:rPr>
              <a:t>2014</a:t>
            </a:r>
            <a:endParaRPr kumimoji="0" lang="el-GR" sz="9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rv1\Users\spring07\Desktop\E2 AROMA\ONE HYDE PARK\PHOTOS\arc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5" name="Title 1"/>
          <p:cNvSpPr txBox="1">
            <a:spLocks/>
          </p:cNvSpPr>
          <p:nvPr/>
        </p:nvSpPr>
        <p:spPr>
          <a:xfrm>
            <a:off x="457200" y="1828800"/>
            <a:ext cx="8258204" cy="4495800"/>
          </a:xfrm>
          <a:prstGeom prst="rect">
            <a:avLst/>
          </a:prstGeom>
        </p:spPr>
        <p:txBody>
          <a:bodyPr vert="horz" lIns="91440" tIns="45720" rIns="91440" bIns="45720" rtlCol="0" anchor="ctr">
            <a:noAutofit/>
          </a:bodyPr>
          <a:lstStyle/>
          <a:p>
            <a:pPr algn="ctr">
              <a:spcBef>
                <a:spcPct val="0"/>
              </a:spcBef>
              <a:defRPr/>
            </a:pPr>
            <a:r>
              <a:rPr lang="en-US" sz="1600" b="1" kern="0" dirty="0" smtClean="0">
                <a:solidFill>
                  <a:schemeClr val="bg1"/>
                </a:solidFill>
              </a:rPr>
              <a:t> </a:t>
            </a:r>
          </a:p>
          <a:p>
            <a:pPr marL="342900" indent="-342900" algn="just">
              <a:buFont typeface="+mj-lt"/>
              <a:buAutoNum type="arabicPeriod"/>
            </a:pPr>
            <a:r>
              <a:rPr lang="en-US" sz="1600" kern="0" dirty="0" smtClean="0">
                <a:solidFill>
                  <a:schemeClr val="bg1"/>
                </a:solidFill>
                <a:latin typeface="Corbel" pitchFamily="34" charset="0"/>
              </a:rPr>
              <a:t>The appliance must be operated in an upright or vertical position and firmly attached to a vertical surface such as a wall or a duct.</a:t>
            </a:r>
          </a:p>
          <a:p>
            <a:pPr marL="342900" indent="-342900" algn="just">
              <a:buFont typeface="+mj-lt"/>
              <a:buAutoNum type="arabicPeriod"/>
            </a:pPr>
            <a:r>
              <a:rPr lang="en-US" sz="1600" kern="0" dirty="0" smtClean="0">
                <a:solidFill>
                  <a:schemeClr val="bg1"/>
                </a:solidFill>
                <a:latin typeface="Corbel" pitchFamily="34" charset="0"/>
              </a:rPr>
              <a:t>The appliance should NOT be used with the door in the open position. The door is opened only to perform a cartridge or program change.</a:t>
            </a:r>
          </a:p>
          <a:p>
            <a:pPr marL="342900" indent="-342900" algn="just">
              <a:buFont typeface="+mj-lt"/>
              <a:buAutoNum type="arabicPeriod"/>
            </a:pPr>
            <a:r>
              <a:rPr lang="en-US" sz="1600" kern="0" dirty="0" smtClean="0">
                <a:solidFill>
                  <a:schemeClr val="bg1"/>
                </a:solidFill>
                <a:latin typeface="Corbel" pitchFamily="34" charset="0"/>
              </a:rPr>
              <a:t>NEVER put your nose to the output of </a:t>
            </a:r>
            <a:r>
              <a:rPr lang="en-US" sz="1600" kern="0" dirty="0" err="1" smtClean="0">
                <a:solidFill>
                  <a:schemeClr val="bg1"/>
                </a:solidFill>
                <a:latin typeface="Corbel" pitchFamily="34" charset="0"/>
              </a:rPr>
              <a:t>IconoScent</a:t>
            </a:r>
            <a:r>
              <a:rPr lang="en-US" sz="1600" kern="0" dirty="0" smtClean="0">
                <a:solidFill>
                  <a:schemeClr val="bg1"/>
                </a:solidFill>
                <a:latin typeface="Corbel" pitchFamily="34" charset="0"/>
              </a:rPr>
              <a:t>®. Within 12 inches of the output, the fragrance is highly concentrated. The improper inhalation of high concentrations of fragrance may cause irritation in eyes and respiratory. </a:t>
            </a:r>
          </a:p>
          <a:p>
            <a:pPr marL="342900" indent="-342900" algn="just">
              <a:buFont typeface="+mj-lt"/>
              <a:buAutoNum type="arabicPeriod"/>
            </a:pPr>
            <a:r>
              <a:rPr lang="en-US" sz="1600" kern="0" dirty="0" smtClean="0">
                <a:solidFill>
                  <a:schemeClr val="bg1"/>
                </a:solidFill>
                <a:latin typeface="Corbel" pitchFamily="34" charset="0"/>
              </a:rPr>
              <a:t>The appliance is built to be plugged into an 110VAC or 220VAC power outlet. The UL and CE compliant power supply converts power to 12V DC to power the appliance.</a:t>
            </a:r>
          </a:p>
          <a:p>
            <a:pPr marL="342900" indent="-342900" algn="just">
              <a:buFont typeface="+mj-lt"/>
              <a:buAutoNum type="arabicPeriod"/>
            </a:pPr>
            <a:r>
              <a:rPr lang="en-US" sz="1600" kern="0" dirty="0" smtClean="0">
                <a:solidFill>
                  <a:schemeClr val="bg1"/>
                </a:solidFill>
                <a:latin typeface="Corbel" pitchFamily="34" charset="0"/>
              </a:rPr>
              <a:t>Unplug before cleaning</a:t>
            </a:r>
          </a:p>
          <a:p>
            <a:pPr marL="342900" indent="-342900" algn="just"/>
            <a:endParaRPr lang="en-US" sz="1600" kern="0" dirty="0" smtClean="0">
              <a:solidFill>
                <a:schemeClr val="bg1"/>
              </a:solidFill>
            </a:endParaRPr>
          </a:p>
          <a:p>
            <a:pPr algn="just"/>
            <a:endParaRPr lang="en-US" sz="1600" b="1" i="1" kern="0" dirty="0" smtClean="0">
              <a:solidFill>
                <a:schemeClr val="bg1"/>
              </a:solidFill>
            </a:endParaRPr>
          </a:p>
          <a:p>
            <a:pPr algn="just"/>
            <a:endParaRPr lang="en-US" sz="1600" b="1" dirty="0" smtClean="0">
              <a:solidFill>
                <a:schemeClr val="bg1"/>
              </a:solidFill>
            </a:endParaRPr>
          </a:p>
        </p:txBody>
      </p:sp>
      <p:sp>
        <p:nvSpPr>
          <p:cNvPr id="12"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kern="0" dirty="0" err="1" smtClean="0">
                <a:solidFill>
                  <a:schemeClr val="bg1"/>
                </a:solidFill>
                <a:latin typeface="Corbel" pitchFamily="34" charset="0"/>
              </a:rPr>
              <a:t>IconoScent</a:t>
            </a:r>
            <a:r>
              <a:rPr lang="en-US" sz="2000" kern="0" dirty="0" smtClean="0">
                <a:solidFill>
                  <a:schemeClr val="bg1"/>
                </a:solidFill>
                <a:latin typeface="Corbel" pitchFamily="34" charset="0"/>
              </a:rPr>
              <a:t>® Appliance Precautions </a:t>
            </a:r>
          </a:p>
        </p:txBody>
      </p:sp>
      <p:sp>
        <p:nvSpPr>
          <p:cNvPr id="15"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9" name="Text Placeholder 2"/>
          <p:cNvSpPr txBox="1">
            <a:spLocks/>
          </p:cNvSpPr>
          <p:nvPr/>
        </p:nvSpPr>
        <p:spPr>
          <a:xfrm rot="5400000">
            <a:off x="4164820" y="2235978"/>
            <a:ext cx="457200" cy="8786843"/>
          </a:xfrm>
          <a:prstGeom prst="rect">
            <a:avLst/>
          </a:prstGeom>
          <a:solidFill>
            <a:schemeClr val="tx1">
              <a:alpha val="0"/>
            </a:schemeClr>
          </a:solidFill>
        </p:spPr>
        <p:txBody>
          <a:bodyPr vert="vert270" lIns="91440" tIns="45720" rIns="91440" bIns="45720" rtlCol="0" anchor="b">
            <a:normAutofit lnSpcReduction="10000"/>
          </a:bodyPr>
          <a:lstStyle/>
          <a:p>
            <a:pPr algn="r">
              <a:spcBef>
                <a:spcPct val="20000"/>
              </a:spcBef>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a:t>
            </a:r>
            <a:r>
              <a:rPr lang="en-US" sz="900" dirty="0" smtClean="0">
                <a:solidFill>
                  <a:schemeClr val="bg1"/>
                </a:solidFill>
                <a:latin typeface="Calibri" pitchFamily="34" charset="0"/>
              </a:rPr>
              <a:t>Aero Diffusion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Technical</a:t>
            </a:r>
            <a:r>
              <a:rPr kumimoji="0" lang="en-US" sz="900" b="0" i="0" u="none" strike="noStrike" kern="1200" cap="none" spc="0" normalizeH="0" noProof="0" dirty="0" smtClean="0">
                <a:ln>
                  <a:noFill/>
                </a:ln>
                <a:solidFill>
                  <a:schemeClr val="bg1"/>
                </a:solidFill>
                <a:effectLst/>
                <a:uLnTx/>
                <a:uFillTx/>
                <a:latin typeface="+mn-lt"/>
                <a:ea typeface="+mn-ea"/>
                <a:cs typeface="+mn-cs"/>
              </a:rPr>
              <a:t> Specifications</a:t>
            </a:r>
            <a:r>
              <a:rPr lang="en-US" sz="900" dirty="0" smtClean="0">
                <a:solidFill>
                  <a:schemeClr val="bg1"/>
                </a:solidFill>
              </a:rPr>
              <a:t> </a:t>
            </a:r>
            <a:r>
              <a:rPr kumimoji="0" lang="en-US" sz="900" b="0" i="0" u="none" strike="noStrike" kern="1200" cap="none" spc="0" normalizeH="0" baseline="0" noProof="0" dirty="0" smtClean="0">
                <a:ln>
                  <a:noFill/>
                </a:ln>
                <a:solidFill>
                  <a:schemeClr val="bg1"/>
                </a:solidFill>
                <a:effectLst/>
                <a:uLnTx/>
                <a:uFillTx/>
                <a:latin typeface="+mn-lt"/>
                <a:ea typeface="+mn-ea"/>
                <a:cs typeface="+mn-cs"/>
              </a:rPr>
              <a:t>2014</a:t>
            </a:r>
            <a:endParaRPr kumimoji="0" lang="el-GR" sz="9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rv1\Users\spring07\Desktop\E2 AROMA\ONE HYDE PARK\PHOTOS\arc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Title 1"/>
          <p:cNvSpPr txBox="1">
            <a:spLocks/>
          </p:cNvSpPr>
          <p:nvPr/>
        </p:nvSpPr>
        <p:spPr>
          <a:xfrm>
            <a:off x="609600" y="685800"/>
            <a:ext cx="4724400" cy="609600"/>
          </a:xfrm>
          <a:prstGeom prst="rect">
            <a:avLst/>
          </a:prstGeom>
        </p:spPr>
        <p:txBody>
          <a:bodyPr vert="horz" lIns="91440" tIns="45720" rIns="91440" bIns="45720" rtlCol="0" anchor="ctr">
            <a:noAutofit/>
          </a:bodyPr>
          <a:lstStyle/>
          <a:p>
            <a:pPr>
              <a:spcBef>
                <a:spcPct val="0"/>
              </a:spcBef>
              <a:defRPr/>
            </a:pPr>
            <a:r>
              <a:rPr lang="en-US" kern="0" dirty="0" smtClean="0">
                <a:solidFill>
                  <a:schemeClr val="bg1"/>
                </a:solidFill>
                <a:latin typeface="Century Gothic" pitchFamily="34" charset="0"/>
              </a:rPr>
              <a:t> </a:t>
            </a:r>
          </a:p>
        </p:txBody>
      </p:sp>
      <p:sp>
        <p:nvSpPr>
          <p:cNvPr id="25" name="Title 1"/>
          <p:cNvSpPr txBox="1">
            <a:spLocks/>
          </p:cNvSpPr>
          <p:nvPr/>
        </p:nvSpPr>
        <p:spPr>
          <a:xfrm>
            <a:off x="457200" y="1828800"/>
            <a:ext cx="8258204" cy="4495800"/>
          </a:xfrm>
          <a:prstGeom prst="rect">
            <a:avLst/>
          </a:prstGeom>
        </p:spPr>
        <p:txBody>
          <a:bodyPr vert="horz" lIns="91440" tIns="45720" rIns="91440" bIns="45720" rtlCol="0" anchor="ctr">
            <a:noAutofit/>
          </a:bodyPr>
          <a:lstStyle/>
          <a:p>
            <a:pPr algn="ctr">
              <a:spcBef>
                <a:spcPct val="0"/>
              </a:spcBef>
              <a:defRPr/>
            </a:pPr>
            <a:r>
              <a:rPr lang="en-US" sz="1600" b="1" kern="0" dirty="0" smtClean="0">
                <a:solidFill>
                  <a:schemeClr val="bg1"/>
                </a:solidFill>
                <a:latin typeface="Corbel" pitchFamily="34" charset="0"/>
              </a:rPr>
              <a:t> </a:t>
            </a:r>
          </a:p>
          <a:p>
            <a:pPr marL="342900" indent="-342900" algn="just"/>
            <a:r>
              <a:rPr lang="en-US" sz="1600" b="1" kern="0" dirty="0" smtClean="0">
                <a:solidFill>
                  <a:schemeClr val="bg1"/>
                </a:solidFill>
                <a:latin typeface="Corbel" pitchFamily="34" charset="0"/>
              </a:rPr>
              <a:t>Changing the Cartridge</a:t>
            </a:r>
          </a:p>
          <a:p>
            <a:pPr marL="342900" indent="-342900" algn="just"/>
            <a:endParaRPr lang="en-US" sz="1600" b="1" kern="0" dirty="0" smtClean="0">
              <a:solidFill>
                <a:schemeClr val="bg1"/>
              </a:solidFill>
              <a:latin typeface="Corbel" pitchFamily="34" charset="0"/>
            </a:endParaRPr>
          </a:p>
          <a:p>
            <a:pPr marL="342900" indent="-342900" algn="just">
              <a:buFont typeface="+mj-lt"/>
              <a:buAutoNum type="arabicPeriod"/>
            </a:pPr>
            <a:r>
              <a:rPr lang="en-US" sz="1600" kern="0" dirty="0" smtClean="0">
                <a:solidFill>
                  <a:schemeClr val="bg1"/>
                </a:solidFill>
                <a:latin typeface="Corbel" pitchFamily="34" charset="0"/>
              </a:rPr>
              <a:t>Unlock and open the door to access the cartridge: The door should be opened only to perform a cartridge or programming change. When in use, the doom must be locked.</a:t>
            </a:r>
          </a:p>
          <a:p>
            <a:pPr marL="342900" indent="-342900" algn="just">
              <a:buFont typeface="+mj-lt"/>
              <a:buAutoNum type="arabicPeriod"/>
            </a:pPr>
            <a:r>
              <a:rPr lang="en-US" sz="1600" kern="0" dirty="0" smtClean="0">
                <a:solidFill>
                  <a:schemeClr val="bg1"/>
                </a:solidFill>
                <a:latin typeface="Corbel" pitchFamily="34" charset="0"/>
              </a:rPr>
              <a:t>Detach metal hose connector from the cartridge output port (located on the top of the cartridge head). This is done by unscrewing the metal connector from the cartridge output port and pulling out.</a:t>
            </a:r>
          </a:p>
          <a:p>
            <a:pPr marL="342900" indent="-342900" algn="just">
              <a:buFont typeface="+mj-lt"/>
              <a:buAutoNum type="arabicPeriod"/>
            </a:pPr>
            <a:r>
              <a:rPr lang="en-US" sz="1600" kern="0" dirty="0" smtClean="0">
                <a:solidFill>
                  <a:schemeClr val="bg1"/>
                </a:solidFill>
                <a:latin typeface="Corbel" pitchFamily="34" charset="0"/>
              </a:rPr>
              <a:t>Remove air nozzle (located on the top of the cartridge head)</a:t>
            </a:r>
          </a:p>
          <a:p>
            <a:pPr marL="342900" indent="-342900" algn="just">
              <a:buFont typeface="+mj-lt"/>
              <a:buAutoNum type="arabicPeriod"/>
            </a:pPr>
            <a:r>
              <a:rPr lang="en-US" sz="1600" kern="0" dirty="0" smtClean="0">
                <a:solidFill>
                  <a:schemeClr val="bg1"/>
                </a:solidFill>
                <a:latin typeface="Corbel" pitchFamily="34" charset="0"/>
              </a:rPr>
              <a:t>Remove old cartridge from appliance enclosure</a:t>
            </a:r>
          </a:p>
          <a:p>
            <a:pPr marL="342900" indent="-342900" algn="just">
              <a:buFont typeface="+mj-lt"/>
              <a:buAutoNum type="arabicPeriod"/>
            </a:pPr>
            <a:r>
              <a:rPr lang="en-US" sz="1600" kern="0" dirty="0" smtClean="0">
                <a:solidFill>
                  <a:schemeClr val="bg1"/>
                </a:solidFill>
                <a:latin typeface="Corbel" pitchFamily="34" charset="0"/>
              </a:rPr>
              <a:t>Insert air nozzle on the new cartridge</a:t>
            </a:r>
          </a:p>
          <a:p>
            <a:pPr marL="342900" indent="-342900" algn="just">
              <a:buFont typeface="+mj-lt"/>
              <a:buAutoNum type="arabicPeriod"/>
            </a:pPr>
            <a:r>
              <a:rPr lang="en-US" sz="1600" kern="0" dirty="0" smtClean="0">
                <a:solidFill>
                  <a:schemeClr val="bg1"/>
                </a:solidFill>
                <a:latin typeface="Corbel" pitchFamily="34" charset="0"/>
              </a:rPr>
              <a:t>Install new cartridge, place and tighten metal hose connector firmly on cartridge output port</a:t>
            </a:r>
          </a:p>
          <a:p>
            <a:pPr marL="342900" indent="-342900" algn="just">
              <a:buFont typeface="+mj-lt"/>
              <a:buAutoNum type="arabicPeriod"/>
            </a:pPr>
            <a:r>
              <a:rPr lang="en-US" sz="1600" kern="0" dirty="0" smtClean="0">
                <a:solidFill>
                  <a:schemeClr val="bg1"/>
                </a:solidFill>
                <a:latin typeface="Corbel" pitchFamily="34" charset="0"/>
              </a:rPr>
              <a:t>Close the door and the device to secure</a:t>
            </a:r>
          </a:p>
          <a:p>
            <a:pPr marL="342900" indent="-342900" algn="just"/>
            <a:endParaRPr lang="en-US" sz="1600" kern="0" dirty="0" smtClean="0">
              <a:solidFill>
                <a:schemeClr val="bg1"/>
              </a:solidFill>
              <a:latin typeface="Corbel" pitchFamily="34" charset="0"/>
            </a:endParaRPr>
          </a:p>
          <a:p>
            <a:pPr algn="just"/>
            <a:endParaRPr lang="en-US" sz="1600" b="1" i="1" kern="0" dirty="0" smtClean="0">
              <a:solidFill>
                <a:schemeClr val="bg1"/>
              </a:solidFill>
              <a:latin typeface="Corbel" pitchFamily="34" charset="0"/>
            </a:endParaRPr>
          </a:p>
          <a:p>
            <a:pPr algn="just"/>
            <a:endParaRPr lang="en-US" sz="1600" b="1" dirty="0" smtClean="0">
              <a:solidFill>
                <a:schemeClr val="bg1"/>
              </a:solidFill>
              <a:latin typeface="Corbel" pitchFamily="34" charset="0"/>
            </a:endParaRPr>
          </a:p>
        </p:txBody>
      </p:sp>
      <p:sp>
        <p:nvSpPr>
          <p:cNvPr id="12"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kern="0" dirty="0" smtClean="0">
                <a:solidFill>
                  <a:schemeClr val="bg1"/>
                </a:solidFill>
                <a:latin typeface="Corbel" pitchFamily="34" charset="0"/>
              </a:rPr>
              <a:t>General Maintenance</a:t>
            </a:r>
          </a:p>
        </p:txBody>
      </p:sp>
      <p:sp>
        <p:nvSpPr>
          <p:cNvPr id="15"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9" name="Text Placeholder 2"/>
          <p:cNvSpPr txBox="1">
            <a:spLocks/>
          </p:cNvSpPr>
          <p:nvPr/>
        </p:nvSpPr>
        <p:spPr>
          <a:xfrm rot="5400000">
            <a:off x="4164820" y="2235978"/>
            <a:ext cx="457200" cy="8786843"/>
          </a:xfrm>
          <a:prstGeom prst="rect">
            <a:avLst/>
          </a:prstGeom>
          <a:solidFill>
            <a:schemeClr val="tx1">
              <a:alpha val="0"/>
            </a:schemeClr>
          </a:solidFill>
        </p:spPr>
        <p:txBody>
          <a:bodyPr vert="vert270" lIns="91440" tIns="45720" rIns="91440" bIns="45720" rtlCol="0" anchor="b">
            <a:normAutofit lnSpcReduction="10000"/>
          </a:bodyPr>
          <a:lstStyle/>
          <a:p>
            <a:pPr algn="r">
              <a:spcBef>
                <a:spcPct val="20000"/>
              </a:spcBef>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a:t>
            </a:r>
            <a:r>
              <a:rPr lang="en-US" sz="900" dirty="0" smtClean="0">
                <a:solidFill>
                  <a:schemeClr val="bg1"/>
                </a:solidFill>
                <a:latin typeface="Calibri" pitchFamily="34" charset="0"/>
              </a:rPr>
              <a:t>Aero Diffusion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Technical</a:t>
            </a:r>
            <a:r>
              <a:rPr kumimoji="0" lang="en-US" sz="900" b="0" i="0" u="none" strike="noStrike" kern="1200" cap="none" spc="0" normalizeH="0" noProof="0" dirty="0" smtClean="0">
                <a:ln>
                  <a:noFill/>
                </a:ln>
                <a:solidFill>
                  <a:schemeClr val="bg1"/>
                </a:solidFill>
                <a:effectLst/>
                <a:uLnTx/>
                <a:uFillTx/>
                <a:latin typeface="+mn-lt"/>
                <a:ea typeface="+mn-ea"/>
                <a:cs typeface="+mn-cs"/>
              </a:rPr>
              <a:t> Specifications</a:t>
            </a:r>
            <a:r>
              <a:rPr lang="en-US" sz="900" dirty="0" smtClean="0">
                <a:solidFill>
                  <a:schemeClr val="bg1"/>
                </a:solidFill>
              </a:rPr>
              <a:t> </a:t>
            </a:r>
            <a:r>
              <a:rPr kumimoji="0" lang="en-US" sz="900" b="0" i="0" u="none" strike="noStrike" kern="1200" cap="none" spc="0" normalizeH="0" baseline="0" noProof="0" dirty="0" smtClean="0">
                <a:ln>
                  <a:noFill/>
                </a:ln>
                <a:solidFill>
                  <a:schemeClr val="bg1"/>
                </a:solidFill>
                <a:effectLst/>
                <a:uLnTx/>
                <a:uFillTx/>
                <a:latin typeface="+mn-lt"/>
                <a:ea typeface="+mn-ea"/>
                <a:cs typeface="+mn-cs"/>
              </a:rPr>
              <a:t>2014</a:t>
            </a:r>
            <a:endParaRPr kumimoji="0" lang="el-GR" sz="9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rv1\Users\spring07\Desktop\E2 AROMA\ONE HYDE PARK\PHOTOS\arc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5" name="Title 1"/>
          <p:cNvSpPr txBox="1">
            <a:spLocks/>
          </p:cNvSpPr>
          <p:nvPr/>
        </p:nvSpPr>
        <p:spPr>
          <a:xfrm>
            <a:off x="457200" y="1828800"/>
            <a:ext cx="8258204" cy="814382"/>
          </a:xfrm>
          <a:prstGeom prst="rect">
            <a:avLst/>
          </a:prstGeom>
        </p:spPr>
        <p:txBody>
          <a:bodyPr vert="horz" lIns="91440" tIns="45720" rIns="91440" bIns="45720" rtlCol="0" anchor="ctr">
            <a:noAutofit/>
          </a:bodyPr>
          <a:lstStyle/>
          <a:p>
            <a:pPr marL="342900" indent="-342900" algn="just">
              <a:buFontTx/>
              <a:buAutoNum type="arabicParenR"/>
            </a:pPr>
            <a:r>
              <a:rPr lang="en-US" sz="1600" dirty="0" smtClean="0">
                <a:solidFill>
                  <a:schemeClr val="bg1"/>
                </a:solidFill>
                <a:latin typeface="Corbel" pitchFamily="34" charset="0"/>
              </a:rPr>
              <a:t>We press </a:t>
            </a:r>
            <a:r>
              <a:rPr lang="en-US" sz="1600" b="1" dirty="0" smtClean="0">
                <a:solidFill>
                  <a:srgbClr val="0070C0"/>
                </a:solidFill>
                <a:latin typeface="Corbel" pitchFamily="34" charset="0"/>
              </a:rPr>
              <a:t>CLOCK</a:t>
            </a:r>
            <a:r>
              <a:rPr lang="en-US" sz="1600" dirty="0" smtClean="0">
                <a:solidFill>
                  <a:schemeClr val="bg1"/>
                </a:solidFill>
                <a:latin typeface="Corbel" pitchFamily="34" charset="0"/>
              </a:rPr>
              <a:t> and the indication  HOUR is displayed. Using the </a:t>
            </a:r>
            <a:r>
              <a:rPr lang="en-US" sz="2400" dirty="0" smtClean="0">
                <a:solidFill>
                  <a:srgbClr val="0070C0"/>
                </a:solidFill>
                <a:latin typeface="Corbel" pitchFamily="34" charset="0"/>
              </a:rPr>
              <a:t>+</a:t>
            </a:r>
            <a:r>
              <a:rPr lang="en-US" sz="1600" dirty="0" smtClean="0">
                <a:solidFill>
                  <a:schemeClr val="bg1"/>
                </a:solidFill>
                <a:latin typeface="Corbel" pitchFamily="34" charset="0"/>
              </a:rPr>
              <a:t> button we set HOUR</a:t>
            </a:r>
          </a:p>
        </p:txBody>
      </p:sp>
      <p:sp>
        <p:nvSpPr>
          <p:cNvPr id="12"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kern="0" dirty="0" smtClean="0">
                <a:solidFill>
                  <a:schemeClr val="bg1"/>
                </a:solidFill>
                <a:latin typeface="Corbel" pitchFamily="34" charset="0"/>
              </a:rPr>
              <a:t>Programming</a:t>
            </a:r>
          </a:p>
        </p:txBody>
      </p:sp>
      <p:sp>
        <p:nvSpPr>
          <p:cNvPr id="15"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9" name="Title 1"/>
          <p:cNvSpPr txBox="1">
            <a:spLocks/>
          </p:cNvSpPr>
          <p:nvPr/>
        </p:nvSpPr>
        <p:spPr>
          <a:xfrm>
            <a:off x="500034" y="1214422"/>
            <a:ext cx="8258204" cy="814382"/>
          </a:xfrm>
          <a:prstGeom prst="rect">
            <a:avLst/>
          </a:prstGeom>
        </p:spPr>
        <p:txBody>
          <a:bodyPr vert="horz" lIns="91440" tIns="45720" rIns="91440" bIns="45720" rtlCol="0" anchor="ctr">
            <a:noAutofit/>
          </a:bodyPr>
          <a:lstStyle/>
          <a:p>
            <a:pPr marL="342900" indent="-342900" algn="just"/>
            <a:r>
              <a:rPr lang="en-US" sz="1600" b="1" dirty="0" smtClean="0">
                <a:solidFill>
                  <a:schemeClr val="bg1"/>
                </a:solidFill>
                <a:latin typeface="Corbel" pitchFamily="34" charset="0"/>
              </a:rPr>
              <a:t>Day &amp; Time programming</a:t>
            </a:r>
          </a:p>
        </p:txBody>
      </p:sp>
      <p:sp>
        <p:nvSpPr>
          <p:cNvPr id="11" name="Title 1"/>
          <p:cNvSpPr txBox="1">
            <a:spLocks/>
          </p:cNvSpPr>
          <p:nvPr/>
        </p:nvSpPr>
        <p:spPr>
          <a:xfrm>
            <a:off x="428596" y="2643182"/>
            <a:ext cx="8258204" cy="81438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2)   We press </a:t>
            </a:r>
            <a:r>
              <a:rPr lang="en-US" sz="1600" b="1" dirty="0" smtClean="0">
                <a:solidFill>
                  <a:schemeClr val="bg1"/>
                </a:solidFill>
                <a:latin typeface="Corbel" pitchFamily="34" charset="0"/>
              </a:rPr>
              <a:t>         </a:t>
            </a:r>
            <a:r>
              <a:rPr lang="en-US" sz="1600" dirty="0" smtClean="0">
                <a:solidFill>
                  <a:schemeClr val="bg1"/>
                </a:solidFill>
                <a:latin typeface="Corbel" pitchFamily="34" charset="0"/>
              </a:rPr>
              <a:t> and the indication MINUTES is displayed. Using the </a:t>
            </a:r>
            <a:r>
              <a:rPr lang="en-US" sz="2800" dirty="0" smtClean="0">
                <a:solidFill>
                  <a:srgbClr val="0070C0"/>
                </a:solidFill>
                <a:latin typeface="Corbel" pitchFamily="34" charset="0"/>
              </a:rPr>
              <a:t>+</a:t>
            </a:r>
            <a:r>
              <a:rPr lang="en-US" sz="1600" dirty="0" smtClean="0">
                <a:solidFill>
                  <a:schemeClr val="bg1"/>
                </a:solidFill>
                <a:latin typeface="Corbel" pitchFamily="34" charset="0"/>
              </a:rPr>
              <a:t> button we set MINUTES</a:t>
            </a:r>
          </a:p>
        </p:txBody>
      </p:sp>
      <p:pic>
        <p:nvPicPr>
          <p:cNvPr id="16" name="Picture 4" descr="C:\Documents and Settings\rouki\Επιφάνεια εργασίας\enter.jpg"/>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785918" y="2857496"/>
            <a:ext cx="500066" cy="250033"/>
          </a:xfrm>
          <a:prstGeom prst="rect">
            <a:avLst/>
          </a:prstGeom>
          <a:noFill/>
          <a:scene3d>
            <a:camera prst="orthographicFront">
              <a:rot lat="0" lon="11099999" rev="0"/>
            </a:camera>
            <a:lightRig rig="threePt" dir="t"/>
          </a:scene3d>
        </p:spPr>
      </p:pic>
      <p:sp>
        <p:nvSpPr>
          <p:cNvPr id="17" name="Title 1"/>
          <p:cNvSpPr txBox="1">
            <a:spLocks/>
          </p:cNvSpPr>
          <p:nvPr/>
        </p:nvSpPr>
        <p:spPr>
          <a:xfrm>
            <a:off x="428596" y="3500438"/>
            <a:ext cx="8258204" cy="81438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3)   We press          . The days of the week will be shown on the screen. Using the  </a:t>
            </a:r>
            <a:r>
              <a:rPr lang="en-US" sz="2800" dirty="0" smtClean="0">
                <a:solidFill>
                  <a:srgbClr val="0070C0"/>
                </a:solidFill>
                <a:latin typeface="Corbel" pitchFamily="34" charset="0"/>
              </a:rPr>
              <a:t>+</a:t>
            </a:r>
            <a:r>
              <a:rPr lang="en-US" sz="2000" dirty="0" smtClean="0">
                <a:solidFill>
                  <a:srgbClr val="0070C0"/>
                </a:solidFill>
                <a:latin typeface="Corbel" pitchFamily="34" charset="0"/>
              </a:rPr>
              <a:t> </a:t>
            </a:r>
            <a:r>
              <a:rPr lang="en-US" sz="1600" dirty="0" smtClean="0">
                <a:solidFill>
                  <a:schemeClr val="bg1"/>
                </a:solidFill>
                <a:latin typeface="Corbel" pitchFamily="34" charset="0"/>
              </a:rPr>
              <a:t>button</a:t>
            </a:r>
            <a:r>
              <a:rPr lang="en-US" sz="2000" dirty="0" smtClean="0">
                <a:solidFill>
                  <a:srgbClr val="0070C0"/>
                </a:solidFill>
                <a:latin typeface="Corbel" pitchFamily="34" charset="0"/>
              </a:rPr>
              <a:t> </a:t>
            </a:r>
            <a:r>
              <a:rPr lang="en-US" sz="1600" dirty="0" smtClean="0">
                <a:solidFill>
                  <a:schemeClr val="bg1"/>
                </a:solidFill>
                <a:latin typeface="Corbel" pitchFamily="34" charset="0"/>
              </a:rPr>
              <a:t>we move the cursor to the current day </a:t>
            </a:r>
          </a:p>
        </p:txBody>
      </p:sp>
      <p:pic>
        <p:nvPicPr>
          <p:cNvPr id="18" name="Picture 4" descr="C:\Documents and Settings\rouki\Επιφάνεια εργασίας\enter.jpg"/>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714480" y="3714752"/>
            <a:ext cx="500066" cy="250033"/>
          </a:xfrm>
          <a:prstGeom prst="rect">
            <a:avLst/>
          </a:prstGeom>
          <a:noFill/>
          <a:scene3d>
            <a:camera prst="orthographicFront">
              <a:rot lat="0" lon="11099999" rev="0"/>
            </a:camera>
            <a:lightRig rig="threePt" dir="t"/>
          </a:scene3d>
        </p:spPr>
      </p:pic>
      <p:sp>
        <p:nvSpPr>
          <p:cNvPr id="19" name="Title 1"/>
          <p:cNvSpPr txBox="1">
            <a:spLocks/>
          </p:cNvSpPr>
          <p:nvPr/>
        </p:nvSpPr>
        <p:spPr>
          <a:xfrm>
            <a:off x="428596" y="4286256"/>
            <a:ext cx="8258204" cy="81438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4)   We press </a:t>
            </a:r>
            <a:r>
              <a:rPr lang="en-US" sz="1600" b="1" dirty="0" smtClean="0">
                <a:solidFill>
                  <a:srgbClr val="0070C0"/>
                </a:solidFill>
                <a:latin typeface="Corbel" pitchFamily="34" charset="0"/>
              </a:rPr>
              <a:t>SET</a:t>
            </a:r>
            <a:r>
              <a:rPr lang="en-US" sz="1600" dirty="0" smtClean="0">
                <a:solidFill>
                  <a:schemeClr val="bg1"/>
                </a:solidFill>
                <a:latin typeface="Corbel" pitchFamily="34" charset="0"/>
              </a:rPr>
              <a:t> and the day &amp; time programming has been completed</a:t>
            </a:r>
          </a:p>
        </p:txBody>
      </p:sp>
      <p:sp>
        <p:nvSpPr>
          <p:cNvPr id="21" name="Text Placeholder 2"/>
          <p:cNvSpPr txBox="1">
            <a:spLocks/>
          </p:cNvSpPr>
          <p:nvPr/>
        </p:nvSpPr>
        <p:spPr>
          <a:xfrm rot="5400000">
            <a:off x="4164820" y="2235978"/>
            <a:ext cx="457200" cy="8786843"/>
          </a:xfrm>
          <a:prstGeom prst="rect">
            <a:avLst/>
          </a:prstGeom>
          <a:solidFill>
            <a:schemeClr val="tx1">
              <a:alpha val="0"/>
            </a:schemeClr>
          </a:solidFill>
        </p:spPr>
        <p:txBody>
          <a:bodyPr vert="vert270" lIns="91440" tIns="45720" rIns="91440" bIns="45720" rtlCol="0" anchor="b">
            <a:normAutofit lnSpcReduction="10000"/>
          </a:bodyPr>
          <a:lstStyle/>
          <a:p>
            <a:pPr algn="r">
              <a:spcBef>
                <a:spcPct val="20000"/>
              </a:spcBef>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a:t>
            </a:r>
            <a:r>
              <a:rPr lang="en-US" sz="900" dirty="0" smtClean="0">
                <a:solidFill>
                  <a:schemeClr val="bg1"/>
                </a:solidFill>
                <a:latin typeface="Calibri" pitchFamily="34" charset="0"/>
              </a:rPr>
              <a:t>Aero Diffusion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Technical</a:t>
            </a:r>
            <a:r>
              <a:rPr kumimoji="0" lang="en-US" sz="900" b="0" i="0" u="none" strike="noStrike" kern="1200" cap="none" spc="0" normalizeH="0" noProof="0" dirty="0" smtClean="0">
                <a:ln>
                  <a:noFill/>
                </a:ln>
                <a:solidFill>
                  <a:schemeClr val="bg1"/>
                </a:solidFill>
                <a:effectLst/>
                <a:uLnTx/>
                <a:uFillTx/>
                <a:latin typeface="+mn-lt"/>
                <a:ea typeface="+mn-ea"/>
                <a:cs typeface="+mn-cs"/>
              </a:rPr>
              <a:t> Specifications</a:t>
            </a:r>
            <a:r>
              <a:rPr lang="en-US" sz="900" dirty="0" smtClean="0">
                <a:solidFill>
                  <a:schemeClr val="bg1"/>
                </a:solidFill>
              </a:rPr>
              <a:t> </a:t>
            </a:r>
            <a:r>
              <a:rPr kumimoji="0" lang="en-US" sz="900" b="0" i="0" u="none" strike="noStrike" kern="1200" cap="none" spc="0" normalizeH="0" baseline="0" noProof="0" dirty="0" smtClean="0">
                <a:ln>
                  <a:noFill/>
                </a:ln>
                <a:solidFill>
                  <a:schemeClr val="bg1"/>
                </a:solidFill>
                <a:effectLst/>
                <a:uLnTx/>
                <a:uFillTx/>
                <a:latin typeface="+mn-lt"/>
                <a:ea typeface="+mn-ea"/>
                <a:cs typeface="+mn-cs"/>
              </a:rPr>
              <a:t>2014</a:t>
            </a:r>
            <a:endParaRPr kumimoji="0" lang="el-GR" sz="9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rv1\Users\spring07\Desktop\E2 AROMA\ONE HYDE PARK\PHOTOS\arc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0" y="0"/>
            <a:ext cx="9144000" cy="6858000"/>
          </a:xfrm>
          <a:prstGeom prst="rect">
            <a:avLst/>
          </a:prstGeom>
          <a:noFill/>
        </p:spPr>
      </p:pic>
      <p:sp>
        <p:nvSpPr>
          <p:cNvPr id="13" name="Text Placeholder 2"/>
          <p:cNvSpPr txBox="1">
            <a:spLocks/>
          </p:cNvSpPr>
          <p:nvPr/>
        </p:nvSpPr>
        <p:spPr>
          <a:xfrm>
            <a:off x="0" y="1143000"/>
            <a:ext cx="9144000" cy="5257800"/>
          </a:xfrm>
          <a:prstGeom prst="rect">
            <a:avLst/>
          </a:prstGeom>
          <a:solidFill>
            <a:schemeClr val="tx1">
              <a:alpha val="70000"/>
            </a:schemeClr>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smtClean="0">
                <a:ln>
                  <a:noFill/>
                </a:ln>
                <a:solidFill>
                  <a:schemeClr val="tx1">
                    <a:tint val="75000"/>
                  </a:schemeClr>
                </a:solidFill>
                <a:effectLst/>
                <a:uLnTx/>
                <a:uFillTx/>
                <a:latin typeface="+mn-lt"/>
                <a:ea typeface="+mn-ea"/>
                <a:cs typeface="+mn-cs"/>
              </a:rPr>
              <a:t>      </a:t>
            </a:r>
            <a:endParaRPr kumimoji="0" lang="el-GR"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5" name="Title 1"/>
          <p:cNvSpPr txBox="1">
            <a:spLocks/>
          </p:cNvSpPr>
          <p:nvPr/>
        </p:nvSpPr>
        <p:spPr>
          <a:xfrm>
            <a:off x="457200" y="1828800"/>
            <a:ext cx="8258204" cy="814382"/>
          </a:xfrm>
          <a:prstGeom prst="rect">
            <a:avLst/>
          </a:prstGeom>
        </p:spPr>
        <p:txBody>
          <a:bodyPr vert="horz" lIns="91440" tIns="45720" rIns="91440" bIns="45720" rtlCol="0" anchor="ctr">
            <a:noAutofit/>
          </a:bodyPr>
          <a:lstStyle/>
          <a:p>
            <a:pPr marL="342900" indent="-342900" algn="just">
              <a:buFontTx/>
              <a:buAutoNum type="arabicParenR"/>
            </a:pPr>
            <a:r>
              <a:rPr lang="en-US" sz="1600" dirty="0" smtClean="0">
                <a:solidFill>
                  <a:schemeClr val="bg1"/>
                </a:solidFill>
                <a:latin typeface="Corbel" pitchFamily="34" charset="0"/>
              </a:rPr>
              <a:t>We press </a:t>
            </a:r>
            <a:r>
              <a:rPr lang="en-US" sz="1600" b="1" dirty="0" smtClean="0">
                <a:solidFill>
                  <a:srgbClr val="0070C0"/>
                </a:solidFill>
                <a:latin typeface="Corbel" pitchFamily="34" charset="0"/>
              </a:rPr>
              <a:t>24/7</a:t>
            </a:r>
            <a:r>
              <a:rPr lang="en-US" sz="1600" b="1" dirty="0" smtClean="0">
                <a:solidFill>
                  <a:schemeClr val="bg1"/>
                </a:solidFill>
                <a:latin typeface="Corbel" pitchFamily="34" charset="0"/>
              </a:rPr>
              <a:t> </a:t>
            </a:r>
            <a:r>
              <a:rPr lang="en-US" sz="1600" dirty="0" smtClean="0">
                <a:solidFill>
                  <a:schemeClr val="bg1"/>
                </a:solidFill>
                <a:latin typeface="Corbel" pitchFamily="34" charset="0"/>
              </a:rPr>
              <a:t>for 3 seconds and the indication </a:t>
            </a:r>
            <a:r>
              <a:rPr lang="en-US" sz="2400" dirty="0" smtClean="0">
                <a:solidFill>
                  <a:schemeClr val="bg1"/>
                </a:solidFill>
                <a:latin typeface="Corbel" pitchFamily="34" charset="0"/>
              </a:rPr>
              <a:t>00</a:t>
            </a:r>
            <a:r>
              <a:rPr lang="en-US" sz="1600" dirty="0" smtClean="0">
                <a:solidFill>
                  <a:schemeClr val="bg1"/>
                </a:solidFill>
                <a:latin typeface="Corbel" pitchFamily="34" charset="0"/>
              </a:rPr>
              <a:t> is flashing in the right part of the screen</a:t>
            </a:r>
          </a:p>
        </p:txBody>
      </p:sp>
      <p:sp>
        <p:nvSpPr>
          <p:cNvPr id="15" name="Slide Number Placeholder 6"/>
          <p:cNvSpPr txBox="1">
            <a:spLocks/>
          </p:cNvSpPr>
          <p:nvPr/>
        </p:nvSpPr>
        <p:spPr>
          <a:xfrm>
            <a:off x="8763000" y="6400800"/>
            <a:ext cx="381000" cy="457200"/>
          </a:xfrm>
          <a:prstGeom prst="rect">
            <a:avLst/>
          </a:prstGeom>
          <a:solidFill>
            <a:schemeClr val="tx1"/>
          </a:solid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schemeClr val="bg1"/>
                </a:solidFill>
                <a:effectLst/>
                <a:uLnTx/>
                <a:uFillTx/>
                <a:latin typeface="Bookman Old Styl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chemeClr val="bg1"/>
              </a:solidFill>
              <a:effectLst/>
              <a:uLnTx/>
              <a:uFillTx/>
              <a:latin typeface="Bookman Old Style" pitchFamily="18" charset="0"/>
              <a:ea typeface="+mn-ea"/>
              <a:cs typeface="+mn-cs"/>
            </a:endParaRPr>
          </a:p>
        </p:txBody>
      </p:sp>
      <p:sp>
        <p:nvSpPr>
          <p:cNvPr id="9" name="Title 1"/>
          <p:cNvSpPr txBox="1">
            <a:spLocks/>
          </p:cNvSpPr>
          <p:nvPr/>
        </p:nvSpPr>
        <p:spPr>
          <a:xfrm>
            <a:off x="500034" y="1214422"/>
            <a:ext cx="8258204" cy="814382"/>
          </a:xfrm>
          <a:prstGeom prst="rect">
            <a:avLst/>
          </a:prstGeom>
        </p:spPr>
        <p:txBody>
          <a:bodyPr vert="horz" lIns="91440" tIns="45720" rIns="91440" bIns="45720" rtlCol="0" anchor="ctr">
            <a:noAutofit/>
          </a:bodyPr>
          <a:lstStyle/>
          <a:p>
            <a:pPr marL="342900" indent="-342900" algn="just"/>
            <a:r>
              <a:rPr lang="en-US" sz="1600" b="1" dirty="0" smtClean="0">
                <a:solidFill>
                  <a:schemeClr val="bg1"/>
                </a:solidFill>
                <a:latin typeface="Corbel" pitchFamily="34" charset="0"/>
              </a:rPr>
              <a:t>24-hour programming</a:t>
            </a:r>
          </a:p>
        </p:txBody>
      </p:sp>
      <p:sp>
        <p:nvSpPr>
          <p:cNvPr id="11" name="Title 1"/>
          <p:cNvSpPr txBox="1">
            <a:spLocks/>
          </p:cNvSpPr>
          <p:nvPr/>
        </p:nvSpPr>
        <p:spPr>
          <a:xfrm>
            <a:off x="428596" y="2643182"/>
            <a:ext cx="8258204" cy="81438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2)    Using the </a:t>
            </a:r>
            <a:r>
              <a:rPr lang="en-US" sz="2800" dirty="0" smtClean="0">
                <a:solidFill>
                  <a:srgbClr val="0070C0"/>
                </a:solidFill>
                <a:latin typeface="Corbel" pitchFamily="34" charset="0"/>
              </a:rPr>
              <a:t>+</a:t>
            </a:r>
            <a:r>
              <a:rPr lang="en-US" sz="2800" dirty="0" smtClean="0">
                <a:solidFill>
                  <a:schemeClr val="bg1"/>
                </a:solidFill>
                <a:latin typeface="Corbel" pitchFamily="34" charset="0"/>
              </a:rPr>
              <a:t> </a:t>
            </a:r>
            <a:r>
              <a:rPr lang="en-US" sz="1600" dirty="0" smtClean="0">
                <a:solidFill>
                  <a:schemeClr val="bg1"/>
                </a:solidFill>
                <a:latin typeface="Corbel" pitchFamily="34" charset="0"/>
              </a:rPr>
              <a:t>button we choose one of the 49 intensity options that device programming can   give us</a:t>
            </a:r>
          </a:p>
        </p:txBody>
      </p:sp>
      <p:sp>
        <p:nvSpPr>
          <p:cNvPr id="19" name="Title 1"/>
          <p:cNvSpPr txBox="1">
            <a:spLocks/>
          </p:cNvSpPr>
          <p:nvPr/>
        </p:nvSpPr>
        <p:spPr>
          <a:xfrm>
            <a:off x="500034" y="3357562"/>
            <a:ext cx="8258204" cy="814382"/>
          </a:xfrm>
          <a:prstGeom prst="rect">
            <a:avLst/>
          </a:prstGeom>
        </p:spPr>
        <p:txBody>
          <a:bodyPr vert="horz" lIns="91440" tIns="45720" rIns="91440" bIns="45720" rtlCol="0" anchor="ctr">
            <a:noAutofit/>
          </a:bodyPr>
          <a:lstStyle/>
          <a:p>
            <a:pPr marL="342900" indent="-342900" algn="just"/>
            <a:r>
              <a:rPr lang="en-US" sz="1600" dirty="0" smtClean="0">
                <a:solidFill>
                  <a:schemeClr val="bg1"/>
                </a:solidFill>
                <a:latin typeface="Corbel" pitchFamily="34" charset="0"/>
              </a:rPr>
              <a:t>3)     We press </a:t>
            </a:r>
            <a:r>
              <a:rPr lang="en-US" sz="1600" b="1" dirty="0" smtClean="0">
                <a:solidFill>
                  <a:srgbClr val="0070C0"/>
                </a:solidFill>
                <a:latin typeface="Corbel" pitchFamily="34" charset="0"/>
              </a:rPr>
              <a:t>SET</a:t>
            </a:r>
            <a:r>
              <a:rPr lang="en-US" sz="1600" dirty="0" smtClean="0">
                <a:solidFill>
                  <a:schemeClr val="bg1"/>
                </a:solidFill>
                <a:latin typeface="Corbel" pitchFamily="34" charset="0"/>
              </a:rPr>
              <a:t> and the 24-hour programming has been completed</a:t>
            </a:r>
          </a:p>
        </p:txBody>
      </p:sp>
      <p:sp>
        <p:nvSpPr>
          <p:cNvPr id="20" name="Title 1"/>
          <p:cNvSpPr txBox="1">
            <a:spLocks/>
          </p:cNvSpPr>
          <p:nvPr/>
        </p:nvSpPr>
        <p:spPr>
          <a:xfrm>
            <a:off x="500034" y="4857760"/>
            <a:ext cx="8258204" cy="814382"/>
          </a:xfrm>
          <a:prstGeom prst="rect">
            <a:avLst/>
          </a:prstGeom>
        </p:spPr>
        <p:txBody>
          <a:bodyPr vert="horz" lIns="91440" tIns="45720" rIns="91440" bIns="45720" rtlCol="0" anchor="ctr">
            <a:noAutofit/>
          </a:bodyPr>
          <a:lstStyle/>
          <a:p>
            <a:pPr algn="just"/>
            <a:r>
              <a:rPr lang="en-US" sz="1600" b="1" dirty="0" smtClean="0">
                <a:solidFill>
                  <a:schemeClr val="bg1"/>
                </a:solidFill>
                <a:latin typeface="Corbel" pitchFamily="34" charset="0"/>
              </a:rPr>
              <a:t>Note</a:t>
            </a:r>
            <a:r>
              <a:rPr lang="en-US" sz="1600" dirty="0" smtClean="0">
                <a:solidFill>
                  <a:schemeClr val="bg1"/>
                </a:solidFill>
                <a:latin typeface="Corbel" pitchFamily="34" charset="0"/>
              </a:rPr>
              <a:t>: The device has 49 pre-installed programs in which the fragrance intensity can be adjusted. For example , in program 01 the intensity of the fragrance is the lowest and in the program 49 is the highest</a:t>
            </a:r>
          </a:p>
        </p:txBody>
      </p:sp>
      <p:sp>
        <p:nvSpPr>
          <p:cNvPr id="16" name="Text Placeholder 2"/>
          <p:cNvSpPr txBox="1">
            <a:spLocks/>
          </p:cNvSpPr>
          <p:nvPr/>
        </p:nvSpPr>
        <p:spPr>
          <a:xfrm rot="5400000">
            <a:off x="4164820" y="2235978"/>
            <a:ext cx="457200" cy="8786843"/>
          </a:xfrm>
          <a:prstGeom prst="rect">
            <a:avLst/>
          </a:prstGeom>
          <a:solidFill>
            <a:schemeClr val="tx1">
              <a:alpha val="0"/>
            </a:schemeClr>
          </a:solidFill>
        </p:spPr>
        <p:txBody>
          <a:bodyPr vert="vert270" lIns="91440" tIns="45720" rIns="91440" bIns="45720" rtlCol="0" anchor="b">
            <a:normAutofit lnSpcReduction="10000"/>
          </a:bodyPr>
          <a:lstStyle/>
          <a:p>
            <a:pPr algn="r">
              <a:spcBef>
                <a:spcPct val="20000"/>
              </a:spcBef>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a:t>
            </a:r>
            <a:r>
              <a:rPr lang="en-US" sz="900" dirty="0" smtClean="0">
                <a:solidFill>
                  <a:schemeClr val="bg1"/>
                </a:solidFill>
                <a:latin typeface="Calibri" pitchFamily="34" charset="0"/>
              </a:rPr>
              <a:t>Aero Diffusion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schemeClr val="bg1"/>
                </a:solidFill>
                <a:effectLst/>
                <a:uLnTx/>
                <a:uFillTx/>
                <a:latin typeface="+mn-lt"/>
                <a:ea typeface="+mn-ea"/>
                <a:cs typeface="+mn-cs"/>
              </a:rPr>
              <a:t>   Technical</a:t>
            </a:r>
            <a:r>
              <a:rPr kumimoji="0" lang="en-US" sz="900" b="0" i="0" u="none" strike="noStrike" kern="1200" cap="none" spc="0" normalizeH="0" noProof="0" dirty="0" smtClean="0">
                <a:ln>
                  <a:noFill/>
                </a:ln>
                <a:solidFill>
                  <a:schemeClr val="bg1"/>
                </a:solidFill>
                <a:effectLst/>
                <a:uLnTx/>
                <a:uFillTx/>
                <a:latin typeface="+mn-lt"/>
                <a:ea typeface="+mn-ea"/>
                <a:cs typeface="+mn-cs"/>
              </a:rPr>
              <a:t> Specifications</a:t>
            </a:r>
            <a:r>
              <a:rPr lang="en-US" sz="900" dirty="0" smtClean="0">
                <a:solidFill>
                  <a:schemeClr val="bg1"/>
                </a:solidFill>
              </a:rPr>
              <a:t> </a:t>
            </a:r>
            <a:r>
              <a:rPr kumimoji="0" lang="en-US" sz="900" b="0" i="0" u="none" strike="noStrike" kern="1200" cap="none" spc="0" normalizeH="0" baseline="0" noProof="0" dirty="0" smtClean="0">
                <a:ln>
                  <a:noFill/>
                </a:ln>
                <a:solidFill>
                  <a:schemeClr val="bg1"/>
                </a:solidFill>
                <a:effectLst/>
                <a:uLnTx/>
                <a:uFillTx/>
                <a:latin typeface="+mn-lt"/>
                <a:ea typeface="+mn-ea"/>
                <a:cs typeface="+mn-cs"/>
              </a:rPr>
              <a:t>2014</a:t>
            </a:r>
            <a:endParaRPr kumimoji="0" lang="el-GR" sz="900" b="0" i="0" u="none" strike="noStrike" kern="1200" cap="none" spc="0" normalizeH="0" baseline="0" noProof="0" dirty="0">
              <a:ln>
                <a:noFill/>
              </a:ln>
              <a:solidFill>
                <a:schemeClr val="bg1"/>
              </a:solidFill>
              <a:effectLst/>
              <a:uLnTx/>
              <a:uFillTx/>
              <a:latin typeface="+mn-lt"/>
              <a:ea typeface="+mn-ea"/>
              <a:cs typeface="+mn-cs"/>
            </a:endParaRPr>
          </a:p>
        </p:txBody>
      </p:sp>
      <p:sp>
        <p:nvSpPr>
          <p:cNvPr id="14" name="Title 1"/>
          <p:cNvSpPr txBox="1">
            <a:spLocks/>
          </p:cNvSpPr>
          <p:nvPr/>
        </p:nvSpPr>
        <p:spPr>
          <a:xfrm>
            <a:off x="4419600" y="533400"/>
            <a:ext cx="4724400" cy="609600"/>
          </a:xfrm>
          <a:prstGeom prst="rect">
            <a:avLst/>
          </a:prstGeom>
          <a:solidFill>
            <a:schemeClr val="tx1"/>
          </a:solidFill>
        </p:spPr>
        <p:txBody>
          <a:bodyPr vert="horz" lIns="91440" tIns="45720" rIns="91440" bIns="45720" rtlCol="0" anchor="ctr">
            <a:noAutofit/>
          </a:bodyPr>
          <a:lstStyle/>
          <a:p>
            <a:pPr algn="ctr">
              <a:spcBef>
                <a:spcPct val="0"/>
              </a:spcBef>
              <a:defRPr/>
            </a:pPr>
            <a:r>
              <a:rPr lang="en-US" sz="2000" kern="0" dirty="0" smtClean="0">
                <a:solidFill>
                  <a:schemeClr val="bg1"/>
                </a:solidFill>
                <a:latin typeface="Corbel" pitchFamily="34" charset="0"/>
              </a:rPr>
              <a:t>Programming</a:t>
            </a: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1137</Words>
  <Application>Microsoft Office PowerPoint</Application>
  <PresentationFormat>Προβολή στην οθόνη (4:3)</PresentationFormat>
  <Paragraphs>178</Paragraphs>
  <Slides>14</Slides>
  <Notes>12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14</vt:i4>
      </vt:variant>
    </vt:vector>
  </HeadingPairs>
  <TitlesOfParts>
    <vt:vector size="21" baseType="lpstr">
      <vt:lpstr>Arial</vt:lpstr>
      <vt:lpstr>Bookman Old Style</vt:lpstr>
      <vt:lpstr>Calibri</vt:lpstr>
      <vt:lpstr>Century Gothic</vt:lpstr>
      <vt:lpstr>Corbel</vt:lpstr>
      <vt:lpstr>Trebuchet MS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Alimos Prime 6</cp:lastModifiedBy>
  <cp:revision>54</cp:revision>
  <dcterms:modified xsi:type="dcterms:W3CDTF">2017-01-02T13:34:37Z</dcterms:modified>
</cp:coreProperties>
</file>